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notesSlide299.xml" ContentType="application/vnd.openxmlformats-officedocument.presentationml.notesSlide+xml"/>
  <Override PartName="/ppt/notesSlides/notesSlide298.xml" ContentType="application/vnd.openxmlformats-officedocument.presentationml.notesSlide+xml"/>
  <Override PartName="/ppt/notesSlides/notesSlide291.xml" ContentType="application/vnd.openxmlformats-officedocument.presentationml.notesSlide+xml"/>
  <Override PartName="/ppt/notesSlides/notesSlide288.xml" ContentType="application/vnd.openxmlformats-officedocument.presentationml.notesSlide+xml"/>
  <Override PartName="/ppt/notesSlides/notesSlide287.xml" ContentType="application/vnd.openxmlformats-officedocument.presentationml.notesSlide+xml"/>
  <Override PartName="/ppt/notesSlides/notesSlide286.xml" ContentType="application/vnd.openxmlformats-officedocument.presentationml.notesSlide+xml"/>
  <Override PartName="/ppt/notesSlides/notesSlide285.xml" ContentType="application/vnd.openxmlformats-officedocument.presentationml.notesSlide+xml"/>
  <Override PartName="/ppt/notesSlides/notesSlide279.xml" ContentType="application/vnd.openxmlformats-officedocument.presentationml.notesSlide+xml"/>
  <Override PartName="/ppt/notesSlides/notesSlide274.xml" ContentType="application/vnd.openxmlformats-officedocument.presentationml.notesSlide+xml"/>
  <Override PartName="/ppt/notesSlides/notesSlide273.xml" ContentType="application/vnd.openxmlformats-officedocument.presentationml.notesSlide+xml"/>
  <Override PartName="/ppt/notesSlides/notesSlide272.xml" ContentType="application/vnd.openxmlformats-officedocument.presentationml.notesSlide+xml"/>
  <Override PartName="/ppt/notesSlides/notesSlide249.xml" ContentType="application/vnd.openxmlformats-officedocument.presentationml.notesSlide+xml"/>
  <Override PartName="/ppt/notesSlides/notesSlide248.xml" ContentType="application/vnd.openxmlformats-officedocument.presentationml.notesSlide+xml"/>
  <Override PartName="/ppt/notesSlides/notesSlide239.xml" ContentType="application/vnd.openxmlformats-officedocument.presentationml.notesSlide+xml"/>
  <Override PartName="/ppt/notesSlides/notesSlide236.xml" ContentType="application/vnd.openxmlformats-officedocument.presentationml.notesSlide+xml"/>
  <Override PartName="/ppt/notesSlides/notesSlide235.xml" ContentType="application/vnd.openxmlformats-officedocument.presentationml.notesSlide+xml"/>
  <Override PartName="/ppt/notesSlides/notesSlide234.xml" ContentType="application/vnd.openxmlformats-officedocument.presentationml.notesSlide+xml"/>
  <Override PartName="/ppt/notesSlides/notesSlide231.xml" ContentType="application/vnd.openxmlformats-officedocument.presentationml.notesSlide+xml"/>
  <Override PartName="/ppt/notesSlides/notesSlide230.xml" ContentType="application/vnd.openxmlformats-officedocument.presentationml.notesSlide+xml"/>
  <Override PartName="/ppt/notesSlides/notesSlide229.xml" ContentType="application/vnd.openxmlformats-officedocument.presentationml.notesSlide+xml"/>
  <Override PartName="/ppt/notesSlides/notesSlide224.xml" ContentType="application/vnd.openxmlformats-officedocument.presentationml.notesSlide+xml"/>
  <Override PartName="/ppt/notesSlides/notesSlide223.xml" ContentType="application/vnd.openxmlformats-officedocument.presentationml.notesSlide+xml"/>
  <Override PartName="/ppt/notesSlides/notesSlide222.xml" ContentType="application/vnd.openxmlformats-officedocument.presentationml.notesSlide+xml"/>
  <Override PartName="/ppt/notesSlides/notesSlide218.xml" ContentType="application/vnd.openxmlformats-officedocument.presentationml.notesSlide+xml"/>
  <Override PartName="/ppt/notesSlides/notesSlide215.xml" ContentType="application/vnd.openxmlformats-officedocument.presentationml.notesSlide+xml"/>
  <Override PartName="/ppt/notesSlides/notesSlide214.xml" ContentType="application/vnd.openxmlformats-officedocument.presentationml.notesSlide+xml"/>
  <Override PartName="/ppt/notesSlides/notesSlide213.xml" ContentType="application/vnd.openxmlformats-officedocument.presentationml.notesSlide+xml"/>
  <Override PartName="/ppt/notesSlides/notesSlide211.xml" ContentType="application/vnd.openxmlformats-officedocument.presentationml.notesSlide+xml"/>
  <Override PartName="/ppt/notesSlides/notesSlide210.xml" ContentType="application/vnd.openxmlformats-officedocument.presentationml.notesSlide+xml"/>
  <Override PartName="/ppt/notesSlides/notesSlide297.xml" ContentType="application/vnd.openxmlformats-officedocument.presentationml.notesSlide+xml"/>
  <Override PartName="/ppt/notesSlides/notesSlide206.xml" ContentType="application/vnd.openxmlformats-officedocument.presentationml.notesSlide+xml"/>
  <Override PartName="/ppt/notesSlides/notesSlide205.xml" ContentType="application/vnd.openxmlformats-officedocument.presentationml.notesSlide+xml"/>
  <Override PartName="/ppt/notesSlides/notesSlide204.xml" ContentType="application/vnd.openxmlformats-officedocument.presentationml.notesSlide+xml"/>
  <Override PartName="/ppt/notesSlides/notesSlide292.xml" ContentType="application/vnd.openxmlformats-officedocument.presentationml.notesSlide+xml"/>
  <Override PartName="/ppt/notesSlides/notesSlide201.xml" ContentType="application/vnd.openxmlformats-officedocument.presentationml.notesSlide+xml"/>
  <Override PartName="/ppt/notesSlides/notesSlide189.xml" ContentType="application/vnd.openxmlformats-officedocument.presentationml.notesSlide+xml"/>
  <Override PartName="/ppt/notesSlides/notesSlide185.xml" ContentType="application/vnd.openxmlformats-officedocument.presentationml.notesSlide+xml"/>
  <Override PartName="/ppt/notesSlides/notesSlide182.xml" ContentType="application/vnd.openxmlformats-officedocument.presentationml.notesSlide+xml"/>
  <Override PartName="/ppt/notesSlides/notesSlide45.xml" ContentType="application/vnd.openxmlformats-officedocument.presentationml.notesSlide+xml"/>
  <Override PartName="/ppt/notesSlides/notesSlide20.xml" ContentType="application/vnd.openxmlformats-officedocument.presentationml.notesSlide+xml"/>
  <Override PartName="/ppt/notesSlides/notesSlide74.xml" ContentType="application/vnd.openxmlformats-officedocument.presentationml.notesSlide+xml"/>
  <Override PartName="/ppt/notesSlides/notesSlide306.xml" ContentType="application/vnd.openxmlformats-officedocument.presentationml.notesSlide+xml"/>
  <Override PartName="/ppt/notesSlides/notesSlide257.xml" ContentType="application/vnd.openxmlformats-officedocument.presentationml.notesSlide+xml"/>
  <Override PartName="/ppt/notesSlides/notesSlide39.xml" ContentType="application/vnd.openxmlformats-officedocument.presentationml.notesSlide+xml"/>
  <Override PartName="/ppt/notesSlides/notesSlide162.xml" ContentType="application/vnd.openxmlformats-officedocument.presentationml.notesSlide+xml"/>
  <Override PartName="/ppt/notesSlides/notesSlide245.xml" ContentType="application/vnd.openxmlformats-officedocument.presentationml.notesSlide+xml"/>
  <Override PartName="/ppt/notesSlides/notesSlide73.xml" ContentType="application/vnd.openxmlformats-officedocument.presentationml.notesSlide+xml"/>
  <Override PartName="/ppt/notesSlides/notesSlide256.xml" ContentType="application/vnd.openxmlformats-officedocument.presentationml.notesSlide+xml"/>
  <Override PartName="/ppt/notesSlides/notesSlide38.xml" ContentType="application/vnd.openxmlformats-officedocument.presentationml.notesSlide+xml"/>
  <Override PartName="/ppt/notesSlides/notesSlide244.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268.xml" ContentType="application/vnd.openxmlformats-officedocument.presentationml.notesSlide+xml"/>
  <Override PartName="/ppt/notesSlides/notesSlide96.xml" ContentType="application/vnd.openxmlformats-officedocument.presentationml.notesSlide+xml"/>
  <Override PartName="/ppt/notesSlides/notesSlide66.xml" ContentType="application/vnd.openxmlformats-officedocument.presentationml.notesSlide+xml"/>
  <Override PartName="/ppt/notesSlides/notesSlide154.xml" ContentType="application/vnd.openxmlformats-officedocument.presentationml.notesSlide+xml"/>
  <Override PartName="/ppt/notesSlides/notesSlide65.xml" ContentType="application/vnd.openxmlformats-officedocument.presentationml.notesSlide+xml"/>
  <Override PartName="/ppt/notesSlides/notesSlide153.xml" ContentType="application/vnd.openxmlformats-officedocument.presentationml.notesSlide+xml"/>
  <Override PartName="/ppt/notesSlides/notesSlide61.xml" ContentType="application/vnd.openxmlformats-officedocument.presentationml.notesSlide+xml"/>
  <Override PartName="/ppt/notesSlides/notesSlide307.xml" ContentType="application/vnd.openxmlformats-officedocument.presentationml.notesSlide+xml"/>
  <Override PartName="/ppt/notesSlides/notesSlide86.xml" ContentType="application/vnd.openxmlformats-officedocument.presentationml.notesSlide+xml"/>
  <Override PartName="/ppt/notesSlides/notesSlide174.xml" ContentType="application/vnd.openxmlformats-officedocument.presentationml.notesSlide+xml"/>
  <Override PartName="/ppt/notesSlides/notesSlide232.xml" ContentType="application/vnd.openxmlformats-officedocument.presentationml.notesSlide+xml"/>
  <Override PartName="/ppt/notesSlides/notesSlide60.xml" ContentType="application/vnd.openxmlformats-officedocument.presentationml.notesSlide+xml"/>
  <Override PartName="/ppt/notesSlides/notesSlide173.xml" ContentType="application/vnd.openxmlformats-officedocument.presentationml.notesSlide+xml"/>
  <Override PartName="/ppt/notesSlides/notesSlide277.xml" ContentType="application/vnd.openxmlformats-officedocument.presentationml.notesSlide+xml"/>
  <Override PartName="/ppt/notesSlides/notesSlide59.xml" ContentType="application/vnd.openxmlformats-officedocument.presentationml.notesSlide+xml"/>
  <Override PartName="/ppt/notesSlides/notesSlide301.xml" ContentType="application/vnd.openxmlformats-officedocument.presentationml.notesSlide+xml"/>
  <Override PartName="/ppt/notesSlides/notesSlide252.xml" ContentType="application/vnd.openxmlformats-officedocument.presentationml.notesSlide+xml"/>
  <Override PartName="/ppt/notesSlides/notesSlide80.xml" ContentType="application/vnd.openxmlformats-officedocument.presentationml.notesSlide+xml"/>
  <Override PartName="/ppt/notesSlides/notesSlide34.xml" ContentType="application/vnd.openxmlformats-officedocument.presentationml.notesSlide+xml"/>
  <Override PartName="/ppt/notesSlides/notesSlide58.xml" ContentType="application/vnd.openxmlformats-officedocument.presentationml.notesSlide+xml"/>
  <Override PartName="/ppt/notesSlides/notesSlide181.xml" ContentType="application/vnd.openxmlformats-officedocument.presentationml.notesSlide+xml"/>
  <Override PartName="/ppt/notesSlides/notesSlide275.xml" ContentType="application/vnd.openxmlformats-officedocument.presentationml.notesSlide+xml"/>
  <Override PartName="/ppt/notesSlides/notesSlide57.xml" ContentType="application/vnd.openxmlformats-officedocument.presentationml.notesSlide+xml"/>
  <Override PartName="/ppt/notesSlides/notesSlide180.xml" ContentType="application/vnd.openxmlformats-officedocument.presentationml.notesSlide+xml"/>
  <Override PartName="/ppt/notesSlides/_rels/notesSlide310.xml.rels" ContentType="application/vnd.openxmlformats-package.relationships+xml"/>
  <Override PartName="/ppt/notesSlides/_rels/notesSlide309.xml.rels" ContentType="application/vnd.openxmlformats-package.relationships+xml"/>
  <Override PartName="/ppt/notesSlides/_rels/notesSlide308.xml.rels" ContentType="application/vnd.openxmlformats-package.relationships+xml"/>
  <Override PartName="/ppt/notesSlides/_rels/notesSlide307.xml.rels" ContentType="application/vnd.openxmlformats-package.relationships+xml"/>
  <Override PartName="/ppt/notesSlides/_rels/notesSlide301.xml.rels" ContentType="application/vnd.openxmlformats-package.relationships+xml"/>
  <Override PartName="/ppt/notesSlides/_rels/notesSlide292.xml.rels" ContentType="application/vnd.openxmlformats-package.relationships+xml"/>
  <Override PartName="/ppt/notesSlides/_rels/notesSlide287.xml.rels" ContentType="application/vnd.openxmlformats-package.relationships+xml"/>
  <Override PartName="/ppt/notesSlides/_rels/notesSlide286.xml.rels" ContentType="application/vnd.openxmlformats-package.relationships+xml"/>
  <Override PartName="/ppt/notesSlides/_rels/notesSlide282.xml.rels" ContentType="application/vnd.openxmlformats-package.relationships+xml"/>
  <Override PartName="/ppt/notesSlides/_rels/notesSlide279.xml.rels" ContentType="application/vnd.openxmlformats-package.relationships+xml"/>
  <Override PartName="/ppt/notesSlides/_rels/notesSlide277.xml.rels" ContentType="application/vnd.openxmlformats-package.relationships+xml"/>
  <Override PartName="/ppt/notesSlides/_rels/notesSlide275.xml.rels" ContentType="application/vnd.openxmlformats-package.relationships+xml"/>
  <Override PartName="/ppt/notesSlides/_rels/notesSlide274.xml.rels" ContentType="application/vnd.openxmlformats-package.relationships+xml"/>
  <Override PartName="/ppt/notesSlides/_rels/notesSlide268.xml.rels" ContentType="application/vnd.openxmlformats-package.relationships+xml"/>
  <Override PartName="/ppt/notesSlides/_rels/notesSlide257.xml.rels" ContentType="application/vnd.openxmlformats-package.relationships+xml"/>
  <Override PartName="/ppt/notesSlides/_rels/notesSlide256.xml.rels" ContentType="application/vnd.openxmlformats-package.relationships+xml"/>
  <Override PartName="/ppt/notesSlides/_rels/notesSlide255.xml.rels" ContentType="application/vnd.openxmlformats-package.relationships+xml"/>
  <Override PartName="/ppt/notesSlides/_rels/notesSlide297.xml.rels" ContentType="application/vnd.openxmlformats-package.relationships+xml"/>
  <Override PartName="/ppt/notesSlides/_rels/notesSlide248.xml.rels" ContentType="application/vnd.openxmlformats-package.relationships+xml"/>
  <Override PartName="/ppt/notesSlides/_rels/notesSlide245.xml.rels" ContentType="application/vnd.openxmlformats-package.relationships+xml"/>
  <Override PartName="/ppt/notesSlides/_rels/notesSlide244.xml.rels" ContentType="application/vnd.openxmlformats-package.relationships+xml"/>
  <Override PartName="/ppt/notesSlides/_rels/notesSlide291.xml.rels" ContentType="application/vnd.openxmlformats-package.relationships+xml"/>
  <Override PartName="/ppt/notesSlides/_rels/notesSlide242.xml.rels" ContentType="application/vnd.openxmlformats-package.relationships+xml"/>
  <Override PartName="/ppt/notesSlides/_rels/notesSlide288.xml.rels" ContentType="application/vnd.openxmlformats-package.relationships+xml"/>
  <Override PartName="/ppt/notesSlides/_rels/notesSlide239.xml.rels" ContentType="application/vnd.openxmlformats-package.relationships+xml"/>
  <Override PartName="/ppt/notesSlides/_rels/notesSlide300.xml.rels" ContentType="application/vnd.openxmlformats-package.relationships+xml"/>
  <Override PartName="/ppt/notesSlides/_rels/notesSlide285.xml.rels" ContentType="application/vnd.openxmlformats-package.relationships+xml"/>
  <Override PartName="/ppt/notesSlides/_rels/notesSlide236.xml.rels" ContentType="application/vnd.openxmlformats-package.relationships+xml"/>
  <Override PartName="/ppt/notesSlides/_rels/notesSlide235.xml.rels" ContentType="application/vnd.openxmlformats-package.relationships+xml"/>
  <Override PartName="/ppt/notesSlides/_rels/notesSlide234.xml.rels" ContentType="application/vnd.openxmlformats-package.relationships+xml"/>
  <Override PartName="/ppt/notesSlides/_rels/notesSlide281.xml.rels" ContentType="application/vnd.openxmlformats-package.relationships+xml"/>
  <Override PartName="/ppt/notesSlides/_rels/notesSlide232.xml.rels" ContentType="application/vnd.openxmlformats-package.relationships+xml"/>
  <Override PartName="/ppt/notesSlides/_rels/notesSlide231.xml.rels" ContentType="application/vnd.openxmlformats-package.relationships+xml"/>
  <Override PartName="/ppt/notesSlides/_rels/notesSlide229.xml.rels" ContentType="application/vnd.openxmlformats-package.relationships+xml"/>
  <Override PartName="/ppt/notesSlides/_rels/notesSlide273.xml.rels" ContentType="application/vnd.openxmlformats-package.relationships+xml"/>
  <Override PartName="/ppt/notesSlides/_rels/notesSlide224.xml.rels" ContentType="application/vnd.openxmlformats-package.relationships+xml"/>
  <Override PartName="/ppt/notesSlides/_rels/notesSlide272.xml.rels" ContentType="application/vnd.openxmlformats-package.relationships+xml"/>
  <Override PartName="/ppt/notesSlides/_rels/notesSlide223.xml.rels" ContentType="application/vnd.openxmlformats-package.relationships+xml"/>
  <Override PartName="/ppt/notesSlides/_rels/notesSlide222.xml.rels" ContentType="application/vnd.openxmlformats-package.relationships+xml"/>
  <Override PartName="/ppt/notesSlides/_rels/notesSlide267.xml.rels" ContentType="application/vnd.openxmlformats-package.relationships+xml"/>
  <Override PartName="/ppt/notesSlides/_rels/notesSlide218.xml.rels" ContentType="application/vnd.openxmlformats-package.relationships+xml"/>
  <Override PartName="/ppt/notesSlides/_rels/notesSlide215.xml.rels" ContentType="application/vnd.openxmlformats-package.relationships+xml"/>
  <Override PartName="/ppt/notesSlides/_rels/notesSlide214.xml.rels" ContentType="application/vnd.openxmlformats-package.relationships+xml"/>
  <Override PartName="/ppt/notesSlides/_rels/notesSlide262.xml.rels" ContentType="application/vnd.openxmlformats-package.relationships+xml"/>
  <Override PartName="/ppt/notesSlides/_rels/notesSlide213.xml.rels" ContentType="application/vnd.openxmlformats-package.relationships+xml"/>
  <Override PartName="/ppt/notesSlides/_rels/notesSlide210.xml.rels" ContentType="application/vnd.openxmlformats-package.relationships+xml"/>
  <Override PartName="/ppt/notesSlides/_rels/notesSlide206.xml.rels" ContentType="application/vnd.openxmlformats-package.relationships+xml"/>
  <Override PartName="/ppt/notesSlides/_rels/notesSlide205.xml.rels" ContentType="application/vnd.openxmlformats-package.relationships+xml"/>
  <Override PartName="/ppt/notesSlides/_rels/notesSlide204.xml.rels" ContentType="application/vnd.openxmlformats-package.relationships+xml"/>
  <Override PartName="/ppt/notesSlides/_rels/notesSlide189.xml.rels" ContentType="application/vnd.openxmlformats-package.relationships+xml"/>
  <Override PartName="/ppt/notesSlides/_rels/notesSlide252.xml.rels" ContentType="application/vnd.openxmlformats-package.relationships+xml"/>
  <Override PartName="/ppt/notesSlides/_rels/notesSlide188.xml.rels" ContentType="application/vnd.openxmlformats-package.relationships+xml"/>
  <Override PartName="/ppt/notesSlides/_rels/notesSlide250.xml.rels" ContentType="application/vnd.openxmlformats-package.relationships+xml"/>
  <Override PartName="/ppt/notesSlides/_rels/notesSlide201.xml.rels" ContentType="application/vnd.openxmlformats-package.relationships+xml"/>
  <Override PartName="/ppt/notesSlides/_rels/notesSlide186.xml.rels" ContentType="application/vnd.openxmlformats-package.relationships+xml"/>
  <Override PartName="/ppt/notesSlides/_rels/notesSlide182.xml.rels" ContentType="application/vnd.openxmlformats-package.relationships+xml"/>
  <Override PartName="/ppt/notesSlides/_rels/notesSlide313.xml.rels" ContentType="application/vnd.openxmlformats-package.relationships+xml"/>
  <Override PartName="/ppt/notesSlides/_rels/notesSlide80.xml.rels" ContentType="application/vnd.openxmlformats-package.relationships+xml"/>
  <Override PartName="/ppt/notesSlides/_rels/notesSlide155.xml.rels" ContentType="application/vnd.openxmlformats-package.relationships+xml"/>
  <Override PartName="/ppt/notesSlides/_rels/notesSlide194.xml.rels" ContentType="application/vnd.openxmlformats-package.relationships+xml"/>
  <Override PartName="/ppt/notesSlides/_rels/notesSlide66.xml.rels" ContentType="application/vnd.openxmlformats-package.relationships+xml"/>
  <Override PartName="/ppt/notesSlides/_rels/notesSlide193.xml.rels" ContentType="application/vnd.openxmlformats-package.relationships+xml"/>
  <Override PartName="/ppt/notesSlides/_rels/notesSlide65.xml.rels" ContentType="application/vnd.openxmlformats-package.relationships+xml"/>
  <Override PartName="/ppt/notesSlides/_rels/notesSlide61.xml.rels" ContentType="application/vnd.openxmlformats-package.relationships+xml"/>
  <Override PartName="/ppt/notesSlides/_rels/notesSlide60.xml.rels" ContentType="application/vnd.openxmlformats-package.relationships+xml"/>
  <Override PartName="/ppt/notesSlides/_rels/notesSlide251.xml.rels" ContentType="application/vnd.openxmlformats-package.relationships+xml"/>
  <Override PartName="/ppt/notesSlides/_rels/notesSlide187.xml.rels" ContentType="application/vnd.openxmlformats-package.relationships+xml"/>
  <Override PartName="/ppt/notesSlides/_rels/notesSlide59.xml.rels" ContentType="application/vnd.openxmlformats-package.relationships+xml"/>
  <Override PartName="/ppt/notesSlides/_rels/notesSlide298.xml.rels" ContentType="application/vnd.openxmlformats-package.relationships+xml"/>
  <Override PartName="/ppt/notesSlides/_rels/notesSlide249.xml.rels" ContentType="application/vnd.openxmlformats-package.relationships+xml"/>
  <Override PartName="/ppt/notesSlides/_rels/notesSlide40.xml.rels" ContentType="application/vnd.openxmlformats-package.relationships+xml"/>
  <Override PartName="/ppt/notesSlides/_rels/notesSlide58.xml.rels" ContentType="application/vnd.openxmlformats-package.relationships+xml"/>
  <Override PartName="/ppt/notesSlides/_rels/notesSlide185.xml.rels" ContentType="application/vnd.openxmlformats-package.relationships+xml"/>
  <Override PartName="/ppt/notesSlides/_rels/notesSlide57.xml.rels" ContentType="application/vnd.openxmlformats-package.relationships+xml"/>
  <Override PartName="/ppt/notesSlides/_rels/notesSlide241.xml.rels" ContentType="application/vnd.openxmlformats-package.relationships+xml"/>
  <Override PartName="/ppt/notesSlides/_rels/notesSlide49.xml.rels" ContentType="application/vnd.openxmlformats-package.relationships+xml"/>
  <Override PartName="/ppt/notesSlides/_rels/notesSlide105.xml.rels" ContentType="application/vnd.openxmlformats-package.relationships+xml"/>
  <Override PartName="/ppt/notesSlides/_rels/notesSlide240.xml.rels" ContentType="application/vnd.openxmlformats-package.relationships+xml"/>
  <Override PartName="/ppt/notesSlides/_rels/notesSlide176.xml.rels" ContentType="application/vnd.openxmlformats-package.relationships+xml"/>
  <Override PartName="/ppt/notesSlides/_rels/notesSlide48.xml.rels" ContentType="application/vnd.openxmlformats-package.relationships+xml"/>
  <Override PartName="/ppt/notesSlides/_rels/notesSlide104.xml.rels" ContentType="application/vnd.openxmlformats-package.relationships+xml"/>
  <Override PartName="/ppt/notesSlides/_rels/notesSlide51.xml.rels" ContentType="application/vnd.openxmlformats-package.relationships+xml"/>
  <Override PartName="/ppt/notesSlides/_rels/notesSlide50.xml.rels" ContentType="application/vnd.openxmlformats-package.relationships+xml"/>
  <Override PartName="/ppt/notesSlides/_rels/notesSlide154.xml.rels" ContentType="application/vnd.openxmlformats-package.relationships+xml"/>
  <Override PartName="/ppt/notesSlides/_rels/notesSlide43.xml.rels" ContentType="application/vnd.openxmlformats-package.relationships+xml"/>
  <Override PartName="/ppt/notesSlides/_rels/notesSlide181.xml.rels" ContentType="application/vnd.openxmlformats-package.relationships+xml"/>
  <Override PartName="/ppt/notesSlides/_rels/notesSlide153.xml.rels" ContentType="application/vnd.openxmlformats-package.relationships+xml"/>
  <Override PartName="/ppt/notesSlides/_rels/notesSlide74.xml.rels" ContentType="application/vnd.openxmlformats-package.relationships+xml"/>
  <Override PartName="/ppt/notesSlides/_rels/notesSlide130.xml.rels" ContentType="application/vnd.openxmlformats-package.relationships+xml"/>
  <Override PartName="/ppt/notesSlides/_rels/notesSlide71.xml.rels" ContentType="application/vnd.openxmlformats-package.relationships+xml"/>
  <Override PartName="/ppt/notesSlides/_rels/notesSlide22.xml.rels" ContentType="application/vnd.openxmlformats-package.relationships+xml"/>
  <Override PartName="/ppt/notesSlides/_rels/notesSlide42.xml.rels" ContentType="application/vnd.openxmlformats-package.relationships+xml"/>
  <Override PartName="/ppt/notesSlides/_rels/notesSlide52.xml.rels" ContentType="application/vnd.openxmlformats-package.relationships+xml"/>
  <Override PartName="/ppt/notesSlides/_rels/notesSlide180.xml.rels" ContentType="application/vnd.openxmlformats-package.relationships+xml"/>
  <Override PartName="/ppt/notesSlides/_rels/notesSlide302.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99.xml.rels" ContentType="application/vnd.openxmlformats-package.relationships+xml"/>
  <Override PartName="/ppt/notesSlides/_rels/notesSlide41.xml.rels" ContentType="application/vnd.openxmlformats-package.relationships+xml"/>
  <Override PartName="/ppt/notesSlides/_rels/notesSlide72.xml.rels" ContentType="application/vnd.openxmlformats-package.relationships+xml"/>
  <Override PartName="/ppt/notesSlides/_rels/notesSlide23.xml.rels" ContentType="application/vnd.openxmlformats-package.relationships+xml"/>
  <Override PartName="/ppt/notesSlides/_rels/notesSlide102.xml.rels" ContentType="application/vnd.openxmlformats-package.relationships+xml"/>
  <Override PartName="/ppt/notesSlides/_rels/notesSlide151.xml.rels" ContentType="application/vnd.openxmlformats-package.relationships+xml"/>
  <Override PartName="/ppt/notesSlides/_rels/notesSlide107.xml.rels" ContentType="application/vnd.openxmlformats-package.relationships+xml"/>
  <Override PartName="/ppt/notesSlides/_rels/notesSlide306.xml.rels" ContentType="application/vnd.openxmlformats-package.relationships+xml"/>
  <Override PartName="/ppt/notesSlides/_rels/notesSlide33.xml.rels" ContentType="application/vnd.openxmlformats-package.relationships+xml"/>
  <Override PartName="/ppt/notesSlides/_rels/notesSlide314.xml.rels" ContentType="application/vnd.openxmlformats-package.relationships+xml"/>
  <Override PartName="/ppt/notesSlides/_rels/notesSlide32.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115.xml.rels" ContentType="application/vnd.openxmlformats-package.relationships+xml"/>
  <Override PartName="/ppt/notesSlides/_rels/notesSlide280.xml.rels" ContentType="application/vnd.openxmlformats-package.relationships+xml"/>
  <Override PartName="/ppt/notesSlides/_rels/notesSlide167.xml.rels" ContentType="application/vnd.openxmlformats-package.relationships+xml"/>
  <Override PartName="/ppt/notesSlides/_rels/notesSlide39.xml.rels" ContentType="application/vnd.openxmlformats-package.relationships+xml"/>
  <Override PartName="/ppt/notesSlides/_rels/notesSlide88.xml.rels" ContentType="application/vnd.openxmlformats-package.relationships+xml"/>
  <Override PartName="/ppt/notesSlides/_rels/notesSlide86.xml.rels" ContentType="application/vnd.openxmlformats-package.relationships+xml"/>
  <Override PartName="/ppt/notesSlides/_rels/notesSlide116.xml.rels" ContentType="application/vnd.openxmlformats-package.relationships+xml"/>
  <Override PartName="/ppt/notesSlides/_rels/notesSlide89.xml.rels" ContentType="application/vnd.openxmlformats-package.relationships+xml"/>
  <Override PartName="/ppt/notesSlides/_rels/notesSlide44.xml.rels" ContentType="application/vnd.openxmlformats-package.relationships+xml"/>
  <Override PartName="/ppt/notesSlides/_rels/notesSlide93.xml.rels" ContentType="application/vnd.openxmlformats-package.relationships+xml"/>
  <Override PartName="/ppt/notesSlides/_rels/notesSlide260.xml.rels" ContentType="application/vnd.openxmlformats-package.relationships+xml"/>
  <Override PartName="/ppt/notesSlides/_rels/notesSlide211.xml.rels" ContentType="application/vnd.openxmlformats-package.relationships+xml"/>
  <Override PartName="/ppt/notesSlides/_rels/notesSlide168.xml.rels" ContentType="application/vnd.openxmlformats-package.relationships+xml"/>
  <Override PartName="/ppt/notesSlides/_rels/notesSlide261.xml.rels" ContentType="application/vnd.openxmlformats-package.relationships+xml"/>
  <Override PartName="/ppt/notesSlides/_rels/notesSlide169.xml.rels" ContentType="application/vnd.openxmlformats-package.relationships+xml"/>
  <Override PartName="/ppt/notesSlides/_rels/notesSlide95.xml.rels" ContentType="application/vnd.openxmlformats-package.relationships+xml"/>
  <Override PartName="/ppt/notesSlides/_rels/notesSlide175.xml.rels" ContentType="application/vnd.openxmlformats-package.relationships+xml"/>
  <Override PartName="/ppt/notesSlides/_rels/notesSlide47.xml.rels" ContentType="application/vnd.openxmlformats-package.relationships+xml"/>
  <Override PartName="/ppt/notesSlides/_rels/notesSlide96.xml.rels" ContentType="application/vnd.openxmlformats-package.relationships+xml"/>
  <Override PartName="/ppt/notesSlides/_rels/notesSlide24.xml.rels" ContentType="application/vnd.openxmlformats-package.relationships+xml"/>
  <Override PartName="/ppt/notesSlides/_rels/notesSlide152.xml.rels" ContentType="application/vnd.openxmlformats-package.relationships+xml"/>
  <Override PartName="/ppt/notesSlides/_rels/notesSlide73.xml.rels" ContentType="application/vnd.openxmlformats-package.relationships+xml"/>
  <Override PartName="/ppt/notesSlides/_rels/notesSlide103.xml.rels" ContentType="application/vnd.openxmlformats-package.relationships+xml"/>
  <Override PartName="/ppt/notesSlides/_rels/notesSlide108.xml.rels" ContentType="application/vnd.openxmlformats-package.relationships+xml"/>
  <Override PartName="/ppt/notesSlides/_rels/notesSlide109.xml.rels" ContentType="application/vnd.openxmlformats-package.relationships+xml"/>
  <Override PartName="/ppt/notesSlides/_rels/notesSlide162.xml.rels" ContentType="application/vnd.openxmlformats-package.relationships+xml"/>
  <Override PartName="/ppt/notesSlides/_rels/notesSlide34.xml.rels" ContentType="application/vnd.openxmlformats-package.relationships+xml"/>
  <Override PartName="/ppt/notesSlides/_rels/notesSlide113.xml.rels" ContentType="application/vnd.openxmlformats-package.relationships+xml"/>
  <Override PartName="/ppt/notesSlides/_rels/notesSlide195.xml.rels" ContentType="application/vnd.openxmlformats-package.relationships+xml"/>
  <Override PartName="/ppt/notesSlides/_rels/notesSlide146.xml.rels" ContentType="application/vnd.openxmlformats-package.relationships+xml"/>
  <Override PartName="/ppt/notesSlides/_rels/notesSlide196.xml.rels" ContentType="application/vnd.openxmlformats-package.relationships+xml"/>
  <Override PartName="/ppt/notesSlides/_rels/notesSlide147.xml.rels" ContentType="application/vnd.openxmlformats-package.relationships+xml"/>
  <Override PartName="/ppt/notesSlides/_rels/notesSlide35.xml.rels" ContentType="application/vnd.openxmlformats-package.relationships+xml"/>
  <Override PartName="/ppt/notesSlides/_rels/notesSlide114.xml.rels" ContentType="application/vnd.openxmlformats-package.relationships+xml"/>
  <Override PartName="/ppt/notesSlides/_rels/notesSlide163.xml.rels" ContentType="application/vnd.openxmlformats-package.relationships+xml"/>
  <Override PartName="/ppt/notesSlides/_rels/notesSlide230.xml.rels" ContentType="application/vnd.openxmlformats-package.relationships+xml"/>
  <Override PartName="/ppt/notesSlides/_rels/notesSlide38.xml.rels" ContentType="application/vnd.openxmlformats-package.relationships+xml"/>
  <Override PartName="/ppt/notesSlides/_rels/notesSlide87.xml.rels" ContentType="application/vnd.openxmlformats-package.relationships+xml"/>
  <Override PartName="/ppt/notesSlides/_rels/notesSlide166.xml.rels" ContentType="application/vnd.openxmlformats-package.relationships+xml"/>
  <Override PartName="/ppt/notesSlides/_rels/notesSlide45.xml.rels" ContentType="application/vnd.openxmlformats-package.relationships+xml"/>
  <Override PartName="/ppt/notesSlides/_rels/notesSlide94.xml.rels" ContentType="application/vnd.openxmlformats-package.relationships+xml"/>
  <Override PartName="/ppt/notesSlides/_rels/notesSlide173.xml.rels" ContentType="application/vnd.openxmlformats-package.relationships+xml"/>
  <Override PartName="/ppt/notesSlides/_rels/notesSlide46.xml.rels" ContentType="application/vnd.openxmlformats-package.relationships+xml"/>
  <Override PartName="/ppt/notesSlides/_rels/notesSlide174.xml.rels" ContentType="application/vnd.openxmlformats-package.relationships+xml"/>
  <Override PartName="/ppt/notesSlides/notesSlide188.xml" ContentType="application/vnd.openxmlformats-officedocument.presentationml.notesSlide+xml"/>
  <Override PartName="/ppt/notesSlides/notesSlide52.xml" ContentType="application/vnd.openxmlformats-officedocument.presentationml.notesSlide+xml"/>
  <Override PartName="/ppt/notesSlides/notesSlide187.xml" ContentType="application/vnd.openxmlformats-officedocument.presentationml.notesSlide+xml"/>
  <Override PartName="/ppt/notesSlides/notesSlide51.xml" ContentType="application/vnd.openxmlformats-officedocument.presentationml.notesSlide+xml"/>
  <Override PartName="/ppt/notesSlides/notesSlide186.xml" ContentType="application/vnd.openxmlformats-officedocument.presentationml.notesSlide+xml"/>
  <Override PartName="/ppt/notesSlides/notesSlide50.xml" ContentType="application/vnd.openxmlformats-officedocument.presentationml.notesSlide+xml"/>
  <Override PartName="/ppt/notesSlides/notesSlide242.xml" ContentType="application/vnd.openxmlformats-officedocument.presentationml.notesSlide+xml"/>
  <Override PartName="/ppt/notesSlides/notesSlide24.xml" ContentType="application/vnd.openxmlformats-officedocument.presentationml.notesSlide+xml"/>
  <Override PartName="/ppt/notesSlides/notesSlide94.xml" ContentType="application/vnd.openxmlformats-officedocument.presentationml.notesSlide+xml"/>
  <Override PartName="/ppt/notesSlides/notesSlide48.xml" ContentType="application/vnd.openxmlformats-officedocument.presentationml.notesSlide+xml"/>
  <Override PartName="/ppt/notesSlides/notesSlide241.xml" ContentType="application/vnd.openxmlformats-officedocument.presentationml.notesSlide+xml"/>
  <Override PartName="/ppt/notesSlides/notesSlide23.xml" ContentType="application/vnd.openxmlformats-officedocument.presentationml.notesSlide+xml"/>
  <Override PartName="/ppt/notesSlides/notesSlide255.xml" ContentType="application/vnd.openxmlformats-officedocument.presentationml.notesSlide+xml"/>
  <Override PartName="/ppt/notesSlides/notesSlide83.xml" ContentType="application/vnd.openxmlformats-officedocument.presentationml.notesSlide+xml"/>
  <Override PartName="/ppt/notesSlides/notesSlide314.xml" ContentType="application/vnd.openxmlformats-officedocument.presentationml.notesSlide+xml"/>
  <Override PartName="/ppt/notesSlides/notesSlide93.xml" ContentType="application/vnd.openxmlformats-officedocument.presentationml.notesSlide+xml"/>
  <Override PartName="/ppt/notesSlides/notesSlide47.xml" ContentType="application/vnd.openxmlformats-officedocument.presentationml.notesSlide+xml"/>
  <Override PartName="/ppt/notesSlides/notesSlide240.xml" ContentType="application/vnd.openxmlformats-officedocument.presentationml.notesSlide+xml"/>
  <Override PartName="/ppt/notesSlides/notesSlide22.xml" ContentType="application/vnd.openxmlformats-officedocument.presentationml.notesSlide+xml"/>
  <Override PartName="/ppt/notesSlides/notesSlide82.xml" ContentType="application/vnd.openxmlformats-officedocument.presentationml.notesSlide+xml"/>
  <Override PartName="/ppt/notesSlides/notesSlide313.xml" ContentType="application/vnd.openxmlformats-officedocument.presentationml.notesSlide+xml"/>
  <Override PartName="/ppt/notesSlides/notesSlide46.xml" ContentType="application/vnd.openxmlformats-officedocument.presentationml.notesSlide+xml"/>
  <Override PartName="/ppt/notesSlides/notesSlide21.xml" ContentType="application/vnd.openxmlformats-officedocument.presentationml.notesSlide+xml"/>
  <Override PartName="/ppt/notesSlides/notesSlide41.xml" ContentType="application/vnd.openxmlformats-officedocument.presentationml.notesSlide+xml"/>
  <Override PartName="/ppt/notesSlides/notesSlide302.xml" ContentType="application/vnd.openxmlformats-officedocument.presentationml.notesSlide+xml"/>
  <Override PartName="/ppt/notesSlides/notesSlide81.xml" ContentType="application/vnd.openxmlformats-officedocument.presentationml.notesSlide+xml"/>
  <Override PartName="/ppt/notesSlides/notesSlide35.xml" ContentType="application/vnd.openxmlformats-officedocument.presentationml.notesSlide+xml"/>
  <Override PartName="/ppt/notesSlides/notesSlide267.xml" ContentType="application/vnd.openxmlformats-officedocument.presentationml.notesSlide+xml"/>
  <Override PartName="/ppt/notesSlides/notesSlide49.xml" ContentType="application/vnd.openxmlformats-officedocument.presentationml.notesSlide+xml"/>
  <Override PartName="/ppt/notesSlides/notesSlide95.xml" ContentType="application/vnd.openxmlformats-officedocument.presentationml.notesSlide+xml"/>
  <Override PartName="/ppt/notesSlides/notesSlide260.xml" ContentType="application/vnd.openxmlformats-officedocument.presentationml.notesSlide+xml"/>
  <Override PartName="/ppt/notesSlides/notesSlide42.xml" ContentType="application/vnd.openxmlformats-officedocument.presentationml.notesSlide+xml"/>
  <Override PartName="/ppt/notesSlides/notesSlide310.xml" ContentType="application/vnd.openxmlformats-officedocument.presentationml.notesSlide+xml"/>
  <Override PartName="/ppt/notesSlides/notesSlide261.xml" ContentType="application/vnd.openxmlformats-officedocument.presentationml.notesSlide+xml"/>
  <Override PartName="/ppt/notesSlides/notesSlide43.xml" ContentType="application/vnd.openxmlformats-officedocument.presentationml.notesSlide+xml"/>
  <Override PartName="/ppt/notesSlides/notesSlide262.xml" ContentType="application/vnd.openxmlformats-officedocument.presentationml.notesSlide+xml"/>
  <Override PartName="/ppt/notesSlides/notesSlide44.xml" ContentType="application/vnd.openxmlformats-officedocument.presentationml.notesSlide+xml"/>
  <Override PartName="/ppt/notesSlides/notesSlide308.xml" ContentType="application/vnd.openxmlformats-officedocument.presentationml.notesSlide+xml"/>
  <Override PartName="/ppt/notesSlides/notesSlide87.xml" ContentType="application/vnd.openxmlformats-officedocument.presentationml.notesSlide+xml"/>
  <Override PartName="/ppt/notesSlides/notesSlide175.xml" ContentType="application/vnd.openxmlformats-officedocument.presentationml.notesSlide+xml"/>
  <Override PartName="/ppt/notesSlides/notesSlide309.xml" ContentType="application/vnd.openxmlformats-officedocument.presentationml.notesSlide+xml"/>
  <Override PartName="/ppt/notesSlides/notesSlide88.xml" ContentType="application/vnd.openxmlformats-officedocument.presentationml.notesSlide+xml"/>
  <Override PartName="/ppt/notesSlides/notesSlide151.xml" ContentType="application/vnd.openxmlformats-officedocument.presentationml.notesSlide+xml"/>
  <Override PartName="/ppt/notesSlides/notesSlide40.xml" ContentType="application/vnd.openxmlformats-officedocument.presentationml.notesSlide+xml"/>
  <Override PartName="/ppt/notesSlides/notesSlide176.xml" ContentType="application/vnd.openxmlformats-officedocument.presentationml.notesSlide+xml"/>
  <Override PartName="/ppt/notesSlides/notesSlide89.xml" ContentType="application/vnd.openxmlformats-officedocument.presentationml.notesSlide+xml"/>
  <Override PartName="/ppt/notesSlides/notesSlide152.xml" ContentType="application/vnd.openxmlformats-officedocument.presentationml.notesSlide+xml"/>
  <Override PartName="/ppt/notesSlides/notesSlide193.xml" ContentType="application/vnd.openxmlformats-officedocument.presentationml.notesSlide+xml"/>
  <Override PartName="/ppt/notesSlides/notesSlide102.xml" ContentType="application/vnd.openxmlformats-officedocument.presentationml.notesSlide+xml"/>
  <Override PartName="/ppt/notesSlides/notesSlide194.xml" ContentType="application/vnd.openxmlformats-officedocument.presentationml.notesSlide+xml"/>
  <Override PartName="/ppt/notesSlides/notesSlide103.xml" ContentType="application/vnd.openxmlformats-officedocument.presentationml.notesSlide+xml"/>
  <Override PartName="/ppt/notesSlides/notesSlide195.xml" ContentType="application/vnd.openxmlformats-officedocument.presentationml.notesSlide+xml"/>
  <Override PartName="/ppt/notesSlides/notesSlide104.xml" ContentType="application/vnd.openxmlformats-officedocument.presentationml.notesSlide+xml"/>
  <Override PartName="/ppt/notesSlides/notesSlide196.xml" ContentType="application/vnd.openxmlformats-officedocument.presentationml.notesSlide+xml"/>
  <Override PartName="/ppt/notesSlides/notesSlide105.xml" ContentType="application/vnd.openxmlformats-officedocument.presentationml.notesSlide+xml"/>
  <Override PartName="/ppt/notesSlides/notesSlide280.xml" ContentType="application/vnd.openxmlformats-officedocument.presentationml.notesSlide+xml"/>
  <Override PartName="/ppt/notesSlides/notesSlide107.xml" ContentType="application/vnd.openxmlformats-officedocument.presentationml.notesSlide+xml"/>
  <Override PartName="/ppt/notesSlides/notesSlide281.xml" ContentType="application/vnd.openxmlformats-officedocument.presentationml.notesSlide+xml"/>
  <Override PartName="/ppt/notesSlides/notesSlide108.xml" ContentType="application/vnd.openxmlformats-officedocument.presentationml.notesSlide+xml"/>
  <Override PartName="/ppt/notesSlides/notesSlide282.xml" ContentType="application/vnd.openxmlformats-officedocument.presentationml.notesSlide+xml"/>
  <Override PartName="/ppt/notesSlides/notesSlide109.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30.xml" ContentType="application/vnd.openxmlformats-officedocument.presentationml.notesSlide+xml"/>
  <Override PartName="/ppt/notesSlides/notesSlide15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63.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250.xml" ContentType="application/vnd.openxmlformats-officedocument.presentationml.notesSlide+xml"/>
  <Override PartName="/ppt/notesSlides/notesSlide32.xml" ContentType="application/vnd.openxmlformats-officedocument.presentationml.notesSlide+xml"/>
  <Override PartName="/ppt/notesSlides/notesSlide168.xml" ContentType="application/vnd.openxmlformats-officedocument.presentationml.notesSlide+xml"/>
  <Override PartName="/ppt/notesSlides/notesSlide300.xml" ContentType="application/vnd.openxmlformats-officedocument.presentationml.notesSlide+xml"/>
  <Override PartName="/ppt/notesSlides/notesSlide251.xml" ContentType="application/vnd.openxmlformats-officedocument.presentationml.notesSlide+xml"/>
  <Override PartName="/ppt/notesSlides/notesSlide33.xml" ContentType="application/vnd.openxmlformats-officedocument.presentationml.notesSlide+xml"/>
  <Override PartName="/ppt/notesSlides/notesSlide169.xml" ContentType="application/vnd.openxmlformats-officedocument.presentationml.notesSlide+xml"/>
  <Override PartName="/ppt/media/image19.jpeg" ContentType="image/jpeg"/>
  <Override PartName="/ppt/media/image14.jpeg" ContentType="image/jpeg"/>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311.xml" ContentType="application/vnd.openxmlformats-officedocument.presentationml.slide+xml"/>
  <Override PartName="/ppt/slides/slide310.xml" ContentType="application/vnd.openxmlformats-officedocument.presentationml.slide+xml"/>
  <Override PartName="/ppt/slides/slide301.xml" ContentType="application/vnd.openxmlformats-officedocument.presentationml.slide+xml"/>
  <Override PartName="/ppt/slides/slide300.xml" ContentType="application/vnd.openxmlformats-officedocument.presentationml.slide+xml"/>
  <Override PartName="/ppt/slides/slide293.xml" ContentType="application/vnd.openxmlformats-officedocument.presentationml.slide+xml"/>
  <Override PartName="/ppt/slides/slide292.xml" ContentType="application/vnd.openxmlformats-officedocument.presentationml.slide+xml"/>
  <Override PartName="/ppt/slides/slide291.xml" ContentType="application/vnd.openxmlformats-officedocument.presentationml.slide+xml"/>
  <Override PartName="/ppt/slides/slide290.xml" ContentType="application/vnd.openxmlformats-officedocument.presentationml.slide+xml"/>
  <Override PartName="/ppt/slides/slide289.xml" ContentType="application/vnd.openxmlformats-officedocument.presentationml.slide+xml"/>
  <Override PartName="/ppt/slides/slide288.xml" ContentType="application/vnd.openxmlformats-officedocument.presentationml.slide+xml"/>
  <Override PartName="/ppt/slides/slide287.xml" ContentType="application/vnd.openxmlformats-officedocument.presentationml.slide+xml"/>
  <Override PartName="/ppt/slides/slide286.xml" ContentType="application/vnd.openxmlformats-officedocument.presentationml.slide+xml"/>
  <Override PartName="/ppt/slides/slide285.xml" ContentType="application/vnd.openxmlformats-officedocument.presentationml.slide+xml"/>
  <Override PartName="/ppt/slides/slide284.xml" ContentType="application/vnd.openxmlformats-officedocument.presentationml.slide+xml"/>
  <Override PartName="/ppt/slides/slide283.xml" ContentType="application/vnd.openxmlformats-officedocument.presentationml.slide+xml"/>
  <Override PartName="/ppt/slides/slide282.xml" ContentType="application/vnd.openxmlformats-officedocument.presentationml.slide+xml"/>
  <Override PartName="/ppt/slides/slide281.xml" ContentType="application/vnd.openxmlformats-officedocument.presentationml.slide+xml"/>
  <Override PartName="/ppt/slides/slide280.xml" ContentType="application/vnd.openxmlformats-officedocument.presentationml.slide+xml"/>
  <Override PartName="/ppt/slides/slide279.xml" ContentType="application/vnd.openxmlformats-officedocument.presentationml.slide+xml"/>
  <Override PartName="/ppt/slides/slide278.xml" ContentType="application/vnd.openxmlformats-officedocument.presentationml.slide+xml"/>
  <Override PartName="/ppt/slides/slide277.xml" ContentType="application/vnd.openxmlformats-officedocument.presentationml.slide+xml"/>
  <Override PartName="/ppt/slides/slide276.xml" ContentType="application/vnd.openxmlformats-officedocument.presentationml.slide+xml"/>
  <Override PartName="/ppt/slides/slide275.xml" ContentType="application/vnd.openxmlformats-officedocument.presentationml.slide+xml"/>
  <Override PartName="/ppt/slides/slide274.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71.xml" ContentType="application/vnd.openxmlformats-officedocument.presentationml.slide+xml"/>
  <Override PartName="/ppt/slides/slide270.xml" ContentType="application/vnd.openxmlformats-officedocument.presentationml.slide+xml"/>
  <Override PartName="/ppt/slides/slide269.xml" ContentType="application/vnd.openxmlformats-officedocument.presentationml.slide+xml"/>
  <Override PartName="/ppt/slides/slide268.xml" ContentType="application/vnd.openxmlformats-officedocument.presentationml.slide+xml"/>
  <Override PartName="/ppt/slides/slide267.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316.xml" ContentType="application/vnd.openxmlformats-officedocument.presentationml.slide+xml"/>
  <Override PartName="/ppt/slides/slide264.xml" ContentType="application/vnd.openxmlformats-officedocument.presentationml.slide+xml"/>
  <Override PartName="/ppt/slides/slide315.xml" ContentType="application/vnd.openxmlformats-officedocument.presentationml.slide+xml"/>
  <Override PartName="/ppt/slides/slide263.xml" ContentType="application/vnd.openxmlformats-officedocument.presentationml.slide+xml"/>
  <Override PartName="/ppt/slides/slide314.xml" ContentType="application/vnd.openxmlformats-officedocument.presentationml.slide+xml"/>
  <Override PartName="/ppt/slides/slide262.xml" ContentType="application/vnd.openxmlformats-officedocument.presentationml.slide+xml"/>
  <Override PartName="/ppt/slides/slide313.xml" ContentType="application/vnd.openxmlformats-officedocument.presentationml.slide+xml"/>
  <Override PartName="/ppt/slides/slide261.xml" ContentType="application/vnd.openxmlformats-officedocument.presentationml.slide+xml"/>
  <Override PartName="/ppt/slides/slide312.xml" ContentType="application/vnd.openxmlformats-officedocument.presentationml.slide+xml"/>
  <Override PartName="/ppt/slides/slide260.xml" ContentType="application/vnd.openxmlformats-officedocument.presentationml.slide+xml"/>
  <Override PartName="/ppt/slides/slide259.xml" ContentType="application/vnd.openxmlformats-officedocument.presentationml.slide+xml"/>
  <Override PartName="/ppt/slides/slide258.xml" ContentType="application/vnd.openxmlformats-officedocument.presentationml.slide+xml"/>
  <Override PartName="/ppt/slides/slide309.xml" ContentType="application/vnd.openxmlformats-officedocument.presentationml.slide+xml"/>
  <Override PartName="/ppt/slides/slide257.xml" ContentType="application/vnd.openxmlformats-officedocument.presentationml.slide+xml"/>
  <Override PartName="/ppt/slides/slide308.xml" ContentType="application/vnd.openxmlformats-officedocument.presentationml.slide+xml"/>
  <Override PartName="/ppt/slides/slide256.xml" ContentType="application/vnd.openxmlformats-officedocument.presentationml.slide+xml"/>
  <Override PartName="/ppt/slides/slide307.xml" ContentType="application/vnd.openxmlformats-officedocument.presentationml.slide+xml"/>
  <Override PartName="/ppt/slides/slide255.xml" ContentType="application/vnd.openxmlformats-officedocument.presentationml.slide+xml"/>
  <Override PartName="/ppt/slides/slide306.xml" ContentType="application/vnd.openxmlformats-officedocument.presentationml.slide+xml"/>
  <Override PartName="/ppt/slides/slide254.xml" ContentType="application/vnd.openxmlformats-officedocument.presentationml.slide+xml"/>
  <Override PartName="/ppt/slides/slide305.xml" ContentType="application/vnd.openxmlformats-officedocument.presentationml.slide+xml"/>
  <Override PartName="/ppt/slides/slide253.xml" ContentType="application/vnd.openxmlformats-officedocument.presentationml.slide+xml"/>
  <Override PartName="/ppt/slides/slide304.xml" ContentType="application/vnd.openxmlformats-officedocument.presentationml.slide+xml"/>
  <Override PartName="/ppt/slides/slide252.xml" ContentType="application/vnd.openxmlformats-officedocument.presentationml.slide+xml"/>
  <Override PartName="/ppt/slides/slide303.xml" ContentType="application/vnd.openxmlformats-officedocument.presentationml.slide+xml"/>
  <Override PartName="/ppt/slides/slide251.xml" ContentType="application/vnd.openxmlformats-officedocument.presentationml.slide+xml"/>
  <Override PartName="/ppt/slides/slide302.xml" ContentType="application/vnd.openxmlformats-officedocument.presentationml.slide+xml"/>
  <Override PartName="/ppt/slides/slide250.xml" ContentType="application/vnd.openxmlformats-officedocument.presentationml.slide+xml"/>
  <Override PartName="/ppt/slides/slide249.xml" ContentType="application/vnd.openxmlformats-officedocument.presentationml.slide+xml"/>
  <Override PartName="/ppt/slides/slide248.xml" ContentType="application/vnd.openxmlformats-officedocument.presentationml.slide+xml"/>
  <Override PartName="/ppt/slides/slide247.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2.xml" ContentType="application/vnd.openxmlformats-officedocument.presentationml.slide+xml"/>
  <Override PartName="/ppt/slides/slide241.xml" ContentType="application/vnd.openxmlformats-officedocument.presentationml.slide+xml"/>
  <Override PartName="/ppt/slides/slide240.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35.xml" ContentType="application/vnd.openxmlformats-officedocument.presentationml.slide+xml"/>
  <Override PartName="/ppt/slides/slide234.xml" ContentType="application/vnd.openxmlformats-officedocument.presentationml.slide+xml"/>
  <Override PartName="/ppt/slides/slide233.xml" ContentType="application/vnd.openxmlformats-officedocument.presentationml.slide+xml"/>
  <Override PartName="/ppt/slides/slide232.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25.xml" ContentType="application/vnd.openxmlformats-officedocument.presentationml.slide+xml"/>
  <Override PartName="/ppt/slides/slide224.xml" ContentType="application/vnd.openxmlformats-officedocument.presentationml.slide+xml"/>
  <Override PartName="/ppt/slides/slide223.xml" ContentType="application/vnd.openxmlformats-officedocument.presentationml.slide+xml"/>
  <Override PartName="/ppt/slides/slide222.xml" ContentType="application/vnd.openxmlformats-officedocument.presentationml.slide+xml"/>
  <Override PartName="/ppt/slides/slide221.xml" ContentType="application/vnd.openxmlformats-officedocument.presentationml.slide+xml"/>
  <Override PartName="/ppt/slides/slide220.xml" ContentType="application/vnd.openxmlformats-officedocument.presentationml.slide+xml"/>
  <Override PartName="/ppt/slides/slide21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15.xml" ContentType="application/vnd.openxmlformats-officedocument.presentationml.slide+xml"/>
  <Override PartName="/ppt/slides/slide214.xml" ContentType="application/vnd.openxmlformats-officedocument.presentationml.slide+xml"/>
  <Override PartName="/ppt/slides/slide213.xml" ContentType="application/vnd.openxmlformats-officedocument.presentationml.slide+xml"/>
  <Override PartName="/ppt/slides/slide212.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8.xml" ContentType="application/vnd.openxmlformats-officedocument.presentationml.slide+xml"/>
  <Override PartName="/ppt/slides/slide207.xml" ContentType="application/vnd.openxmlformats-officedocument.presentationml.slide+xml"/>
  <Override PartName="/ppt/slides/slide206.xml" ContentType="application/vnd.openxmlformats-officedocument.presentationml.slide+xml"/>
  <Override PartName="/ppt/slides/slide299.xml" ContentType="application/vnd.openxmlformats-officedocument.presentationml.slide+xml"/>
  <Override PartName="/ppt/slides/slide205.xml" ContentType="application/vnd.openxmlformats-officedocument.presentationml.slide+xml"/>
  <Override PartName="/ppt/slides/slide298.xml" ContentType="application/vnd.openxmlformats-officedocument.presentationml.slide+xml"/>
  <Override PartName="/ppt/slides/slide204.xml" ContentType="application/vnd.openxmlformats-officedocument.presentationml.slide+xml"/>
  <Override PartName="/ppt/slides/slide297.xml" ContentType="application/vnd.openxmlformats-officedocument.presentationml.slide+xml"/>
  <Override PartName="/ppt/slides/slide203.xml" ContentType="application/vnd.openxmlformats-officedocument.presentationml.slide+xml"/>
  <Override PartName="/ppt/slides/slide296.xml" ContentType="application/vnd.openxmlformats-officedocument.presentationml.slide+xml"/>
  <Override PartName="/ppt/slides/slide202.xml" ContentType="application/vnd.openxmlformats-officedocument.presentationml.slide+xml"/>
  <Override PartName="/ppt/slides/slide295.xml" ContentType="application/vnd.openxmlformats-officedocument.presentationml.slide+xml"/>
  <Override PartName="/ppt/slides/slide201.xml" ContentType="application/vnd.openxmlformats-officedocument.presentationml.slide+xml"/>
  <Override PartName="/ppt/slides/slide294.xml" ContentType="application/vnd.openxmlformats-officedocument.presentationml.slide+xml"/>
  <Override PartName="/ppt/slides/slide200.xml" ContentType="application/vnd.openxmlformats-officedocument.presentationml.slide+xml"/>
  <Override PartName="/ppt/slides/slide189.xml" ContentType="application/vnd.openxmlformats-officedocument.presentationml.slide+xml"/>
  <Override PartName="/ppt/slides/slide188.xml" ContentType="application/vnd.openxmlformats-officedocument.presentationml.slide+xml"/>
  <Override PartName="/ppt/slides/slide187.xml" ContentType="application/vnd.openxmlformats-officedocument.presentationml.slide+xml"/>
  <Override PartName="/ppt/slides/slide186.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79.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69.xml" ContentType="application/vnd.openxmlformats-officedocument.presentationml.slide+xml"/>
  <Override PartName="/ppt/slides/slide168.xml" ContentType="application/vnd.openxmlformats-officedocument.presentationml.slide+xml"/>
  <Override PartName="/ppt/slides/slide167.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182.xml" ContentType="application/vnd.openxmlformats-officedocument.presentationml.slide+xml"/>
  <Override PartName="/ppt/slides/slide78.xml" ContentType="application/vnd.openxmlformats-officedocument.presentationml.slide+xml"/>
  <Override PartName="/ppt/slides/slide53.xml" ContentType="application/vnd.openxmlformats-officedocument.presentationml.slide+xml"/>
  <Override PartName="/ppt/slides/slide181.xml" ContentType="application/vnd.openxmlformats-officedocument.presentationml.slide+xml"/>
  <Override PartName="/ppt/slides/slide77.xml" ContentType="application/vnd.openxmlformats-officedocument.presentationml.slide+xml"/>
  <Override PartName="/ppt/slides/slide52.xml" ContentType="application/vnd.openxmlformats-officedocument.presentationml.slide+xml"/>
  <Override PartName="/ppt/slides/slide180.xml" ContentType="application/vnd.openxmlformats-officedocument.presentationml.slide+xml"/>
  <Override PartName="/ppt/slides/slide76.xml" ContentType="application/vnd.openxmlformats-officedocument.presentationml.slide+xml"/>
  <Override PartName="/ppt/slides/slide51.xml" ContentType="application/vnd.openxmlformats-officedocument.presentationml.slide+xml"/>
  <Override PartName="/ppt/slides/slide75.xml" ContentType="application/vnd.openxmlformats-officedocument.presentationml.slide+xml"/>
  <Override PartName="/ppt/slides/slide50.xml" ContentType="application/vnd.openxmlformats-officedocument.presentationml.slide+xml"/>
  <Override PartName="/ppt/slides/slide173.xml" ContentType="application/vnd.openxmlformats-officedocument.presentationml.slide+xml"/>
  <Override PartName="/ppt/slides/slide69.xml" ContentType="application/vnd.openxmlformats-officedocument.presentationml.slide+xml"/>
  <Override PartName="/ppt/slides/slide44.xml" ContentType="application/vnd.openxmlformats-officedocument.presentationml.slide+xml"/>
  <Override PartName="/ppt/slides/slide172.xml" ContentType="application/vnd.openxmlformats-officedocument.presentationml.slide+xml"/>
  <Override PartName="/ppt/slides/slide68.xml" ContentType="application/vnd.openxmlformats-officedocument.presentationml.slide+xml"/>
  <Override PartName="/ppt/slides/slide43.xml" ContentType="application/vnd.openxmlformats-officedocument.presentationml.slide+xml"/>
  <Override PartName="/ppt/slides/slide171.xml" ContentType="application/vnd.openxmlformats-officedocument.presentationml.slide+xml"/>
  <Override PartName="/ppt/slides/slide67.xml" ContentType="application/vnd.openxmlformats-officedocument.presentationml.slide+xml"/>
  <Override PartName="/ppt/slides/slide42.xml" ContentType="application/vnd.openxmlformats-officedocument.presentationml.slide+xml"/>
  <Override PartName="/ppt/slides/slide170.xml" ContentType="application/vnd.openxmlformats-officedocument.presentationml.slide+xml"/>
  <Override PartName="/ppt/slides/slide66.xml" ContentType="application/vnd.openxmlformats-officedocument.presentationml.slide+xml"/>
  <Override PartName="/ppt/slides/slide41.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13.xml" ContentType="application/vnd.openxmlformats-officedocument.presentationml.slide+xml"/>
  <Override PartName="/ppt/slides/slide11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0.xml" ContentType="application/vnd.openxmlformats-officedocument.presentationml.slide+xml"/>
  <Override PartName="/ppt/slides/slide6.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160.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61.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2.xml" ContentType="application/vnd.openxmlformats-officedocument.presentationml.slide+xml"/>
  <Override PartName="/ppt/slides/slide58.xml" ContentType="application/vnd.openxmlformats-officedocument.presentationml.slide+xml"/>
  <Override PartName="/ppt/slides/slide194.xml" ContentType="application/vnd.openxmlformats-officedocument.presentationml.slide+xml"/>
  <Override PartName="/ppt/slides/slide100.xml" ContentType="application/vnd.openxmlformats-officedocument.presentationml.slide+xml"/>
  <Override PartName="/ppt/slides/slide33.xml" ContentType="application/vnd.openxmlformats-officedocument.presentationml.slide+xml"/>
  <Override PartName="/ppt/slides/slide195.xml" ContentType="application/vnd.openxmlformats-officedocument.presentationml.slide+xml"/>
  <Override PartName="/ppt/slides/slide101.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312.xml.rels" ContentType="application/vnd.openxmlformats-package.relationships+xml"/>
  <Override PartName="/ppt/slides/_rels/slide311.xml.rels" ContentType="application/vnd.openxmlformats-package.relationships+xml"/>
  <Override PartName="/ppt/slides/_rels/slide310.xml.rels" ContentType="application/vnd.openxmlformats-package.relationships+xml"/>
  <Override PartName="/ppt/slides/_rels/slide309.xml.rels" ContentType="application/vnd.openxmlformats-package.relationships+xml"/>
  <Override PartName="/ppt/slides/_rels/slide308.xml.rels" ContentType="application/vnd.openxmlformats-package.relationships+xml"/>
  <Override PartName="/ppt/slides/_rels/slide307.xml.rels" ContentType="application/vnd.openxmlformats-package.relationships+xml"/>
  <Override PartName="/ppt/slides/_rels/slide301.xml.rels" ContentType="application/vnd.openxmlformats-package.relationships+xml"/>
  <Override PartName="/ppt/slides/_rels/slide300.xml.rels" ContentType="application/vnd.openxmlformats-package.relationships+xml"/>
  <Override PartName="/ppt/slides/_rels/slide294.xml.rels" ContentType="application/vnd.openxmlformats-package.relationships+xml"/>
  <Override PartName="/ppt/slides/_rels/slide281.xml.rels" ContentType="application/vnd.openxmlformats-package.relationships+xml"/>
  <Override PartName="/ppt/slides/_rels/slide290.xml.rels" ContentType="application/vnd.openxmlformats-package.relationships+xml"/>
  <Override PartName="/ppt/slides/_rels/slide275.xml.rels" ContentType="application/vnd.openxmlformats-package.relationships+xml"/>
  <Override PartName="/ppt/slides/_rels/slide268.xml.rels" ContentType="application/vnd.openxmlformats-package.relationships+xml"/>
  <Override PartName="/ppt/slides/_rels/slide267.xml.rels" ContentType="application/vnd.openxmlformats-package.relationships+xml"/>
  <Override PartName="/ppt/slides/_rels/slide266.xml.rels" ContentType="application/vnd.openxmlformats-package.relationships+xml"/>
  <Override PartName="/ppt/slides/_rels/slide280.xml.rels" ContentType="application/vnd.openxmlformats-package.relationships+xml"/>
  <Override PartName="/ppt/slides/_rels/slide265.xml.rels" ContentType="application/vnd.openxmlformats-package.relationships+xml"/>
  <Override PartName="/ppt/slides/_rels/slide264.xml.rels" ContentType="application/vnd.openxmlformats-package.relationships+xml"/>
  <Override PartName="/ppt/slides/_rels/slide263.xml.rels" ContentType="application/vnd.openxmlformats-package.relationships+xml"/>
  <Override PartName="/ppt/slides/_rels/slide262.xml.rels" ContentType="application/vnd.openxmlformats-package.relationships+xml"/>
  <Override PartName="/ppt/slides/_rels/slide255.xml.rels" ContentType="application/vnd.openxmlformats-package.relationships+xml"/>
  <Override PartName="/ppt/slides/_rels/slide314.xml.rels" ContentType="application/vnd.openxmlformats-package.relationships+xml"/>
  <Override PartName="/ppt/slides/_rels/slide251.xml.rels" ContentType="application/vnd.openxmlformats-package.relationships+xml"/>
  <Override PartName="/ppt/slides/_rels/slide313.xml.rels" ContentType="application/vnd.openxmlformats-package.relationships+xml"/>
  <Override PartName="/ppt/slides/_rels/slide250.xml.rels" ContentType="application/vnd.openxmlformats-package.relationships+xml"/>
  <Override PartName="/ppt/slides/_rels/slide254.xml.rels" ContentType="application/vnd.openxmlformats-package.relationships+xml"/>
  <Override PartName="/ppt/slides/_rels/slide239.xml.rels" ContentType="application/vnd.openxmlformats-package.relationships+xml"/>
  <Override PartName="/ppt/slides/_rels/slide316.xml.rels" ContentType="application/vnd.openxmlformats-package.relationships+xml"/>
  <Override PartName="/ppt/slides/_rels/slide253.xml.rels" ContentType="application/vnd.openxmlformats-package.relationships+xml"/>
  <Override PartName="/ppt/slides/_rels/slide238.xml.rels" ContentType="application/vnd.openxmlformats-package.relationships+xml"/>
  <Override PartName="/ppt/slides/_rels/slide315.xml.rels" ContentType="application/vnd.openxmlformats-package.relationships+xml"/>
  <Override PartName="/ppt/slides/_rels/slide252.xml.rels" ContentType="application/vnd.openxmlformats-package.relationships+xml"/>
  <Override PartName="/ppt/slides/_rels/slide237.xml.rels" ContentType="application/vnd.openxmlformats-package.relationships+xml"/>
  <Override PartName="/ppt/slides/_rels/slide232.xml.rels" ContentType="application/vnd.openxmlformats-package.relationships+xml"/>
  <Override PartName="/ppt/slides/_rels/slide231.xml.rels" ContentType="application/vnd.openxmlformats-package.relationships+xml"/>
  <Override PartName="/ppt/slides/_rels/slide229.xml.rels" ContentType="application/vnd.openxmlformats-package.relationships+xml"/>
  <Override PartName="/ppt/slides/_rels/slide306.xml.rels" ContentType="application/vnd.openxmlformats-package.relationships+xml"/>
  <Override PartName="/ppt/slides/_rels/slide228.xml.rels" ContentType="application/vnd.openxmlformats-package.relationships+xml"/>
  <Override PartName="/ppt/slides/_rels/slide305.xml.rels" ContentType="application/vnd.openxmlformats-package.relationships+xml"/>
  <Override PartName="/ppt/slides/_rels/slide242.xml.rels" ContentType="application/vnd.openxmlformats-package.relationships+xml"/>
  <Override PartName="/ppt/slides/_rels/slide227.xml.rels" ContentType="application/vnd.openxmlformats-package.relationships+xml"/>
  <Override PartName="/ppt/slides/_rels/slide304.xml.rels" ContentType="application/vnd.openxmlformats-package.relationships+xml"/>
  <Override PartName="/ppt/slides/_rels/slide241.xml.rels" ContentType="application/vnd.openxmlformats-package.relationships+xml"/>
  <Override PartName="/ppt/slides/_rels/slide226.xml.rels" ContentType="application/vnd.openxmlformats-package.relationships+xml"/>
  <Override PartName="/ppt/slides/_rels/slide303.xml.rels" ContentType="application/vnd.openxmlformats-package.relationships+xml"/>
  <Override PartName="/ppt/slides/_rels/slide240.xml.rels" ContentType="application/vnd.openxmlformats-package.relationships+xml"/>
  <Override PartName="/ppt/slides/_rels/slide225.xml.rels" ContentType="application/vnd.openxmlformats-package.relationships+xml"/>
  <Override PartName="/ppt/slides/_rels/slide302.xml.rels" ContentType="application/vnd.openxmlformats-package.relationships+xml"/>
  <Override PartName="/ppt/slides/_rels/slide224.xml.rels" ContentType="application/vnd.openxmlformats-package.relationships+xml"/>
  <Override PartName="/ppt/slides/_rels/slide217.xml.rels" ContentType="application/vnd.openxmlformats-package.relationships+xml"/>
  <Override PartName="/ppt/slides/_rels/slide216.xml.rels" ContentType="application/vnd.openxmlformats-package.relationships+xml"/>
  <Override PartName="/ppt/slides/_rels/slide230.xml.rels" ContentType="application/vnd.openxmlformats-package.relationships+xml"/>
  <Override PartName="/ppt/slides/_rels/slide215.xml.rels" ContentType="application/vnd.openxmlformats-package.relationships+xml"/>
  <Override PartName="/ppt/slides/_rels/slide214.xml.rels" ContentType="application/vnd.openxmlformats-package.relationships+xml"/>
  <Override PartName="/ppt/slides/_rels/slide213.xml.rels" ContentType="application/vnd.openxmlformats-package.relationships+xml"/>
  <Override PartName="/ppt/slides/_rels/slide212.xml.rels" ContentType="application/vnd.openxmlformats-package.relationships+xml"/>
  <Override PartName="/ppt/slides/_rels/slide205.xml.rels" ContentType="application/vnd.openxmlformats-package.relationships+xml"/>
  <Override PartName="/ppt/slides/_rels/slide204.xml.rels" ContentType="application/vnd.openxmlformats-package.relationships+xml"/>
  <Override PartName="/ppt/slides/_rels/slide203.xml.rels" ContentType="application/vnd.openxmlformats-package.relationships+xml"/>
  <Override PartName="/ppt/slides/_rels/slide202.xml.rels" ContentType="application/vnd.openxmlformats-package.relationships+xml"/>
  <Override PartName="/ppt/slides/_rels/slide201.xml.rels" ContentType="application/vnd.openxmlformats-package.relationships+xml"/>
  <Override PartName="/ppt/slides/_rels/slide200.xml.rels" ContentType="application/vnd.openxmlformats-package.relationships+xml"/>
  <Override PartName="/ppt/slides/_rels/slide199.xml.rels" ContentType="application/vnd.openxmlformats-package.relationships+xml"/>
  <Override PartName="/ppt/slides/_rels/slide271.xml.rels" ContentType="application/vnd.openxmlformats-package.relationships+xml"/>
  <Override PartName="/ppt/slides/_rels/slide256.xml.rels" ContentType="application/vnd.openxmlformats-package.relationships+xml"/>
  <Override PartName="/ppt/slides/_rels/slide193.xml.rels" ContentType="application/vnd.openxmlformats-package.relationships+xml"/>
  <Override PartName="/ppt/slides/_rels/slide270.xml.rels" ContentType="application/vnd.openxmlformats-package.relationships+xml"/>
  <Override PartName="/ppt/slides/_rels/slide192.xml.rels" ContentType="application/vnd.openxmlformats-package.relationships+xml"/>
  <Override PartName="/ppt/slides/_rels/slide244.xml.rels" ContentType="application/vnd.openxmlformats-package.relationships+xml"/>
  <Override PartName="/ppt/slides/_rels/slide181.xml.rels" ContentType="application/vnd.openxmlformats-package.relationships+xml"/>
  <Override PartName="/ppt/slides/_rels/slide243.xml.rels" ContentType="application/vnd.openxmlformats-package.relationships+xml"/>
  <Override PartName="/ppt/slides/_rels/slide180.xml.rels" ContentType="application/vnd.openxmlformats-package.relationships+xml"/>
  <Override PartName="/ppt/slides/_rels/slide190.xml.rels" ContentType="application/vnd.openxmlformats-package.relationships+xml"/>
  <Override PartName="/ppt/slides/_rels/slide175.xml.rels" ContentType="application/vnd.openxmlformats-package.relationships+xml"/>
  <Override PartName="/ppt/slides/_rels/slide174.xml.rels" ContentType="application/vnd.openxmlformats-package.relationships+xml"/>
  <Override PartName="/ppt/slides/_rels/slide173.xml.rels" ContentType="application/vnd.openxmlformats-package.relationships+xml"/>
  <Override PartName="/ppt/slides/_rels/slide179.xml.rels" ContentType="application/vnd.openxmlformats-package.relationships+xml"/>
  <Override PartName="/ppt/slides/_rels/slide68.xml.rels" ContentType="application/vnd.openxmlformats-package.relationships+xml"/>
  <Override PartName="/ppt/slides/_rels/slide1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291.xml.rels" ContentType="application/vnd.openxmlformats-package.relationships+xml"/>
  <Override PartName="/ppt/slides/_rels/slide276.xml.rels" ContentType="application/vnd.openxmlformats-package.relationships+xml"/>
  <Override PartName="/ppt/slides/_rels/slide104.xml.rels" ContentType="application/vnd.openxmlformats-package.relationships+xml"/>
  <Override PartName="/ppt/slides/_rels/slide7.xml.rels" ContentType="application/vnd.openxmlformats-package.relationships+xml"/>
  <Override PartName="/ppt/slides/_rels/slide69.xml.rels" ContentType="application/vnd.openxmlformats-package.relationships+xml"/>
  <Override PartName="/ppt/slides/_rels/slide6.xml.rels" ContentType="application/vnd.openxmlformats-package.relationships+xml"/>
  <Override PartName="/ppt/slides/_rels/slide64.xml.rels" ContentType="application/vnd.openxmlformats-package.relationships+xml"/>
  <Override PartName="/ppt/slides/_rels/slide49.xml.rels" ContentType="application/vnd.openxmlformats-package.relationships+xml"/>
  <Override PartName="/ppt/slides/_rels/slide296.xml.rels" ContentType="application/vnd.openxmlformats-package.relationships+xml"/>
  <Override PartName="/ppt/slides/_rels/slide124.xml.rels" ContentType="application/vnd.openxmlformats-package.relationships+xml"/>
  <Override PartName="/ppt/slides/_rels/slide261.xml.rels" ContentType="application/vnd.openxmlformats-package.relationships+xml"/>
  <Override PartName="/ppt/slides/_rels/slide246.xml.rels" ContentType="application/vnd.openxmlformats-package.relationships+xml"/>
  <Override PartName="/ppt/slides/_rels/slide183.xml.rels" ContentType="application/vnd.openxmlformats-package.relationships+xml"/>
  <Override PartName="/ppt/slides/_rels/slide168.xml.rels" ContentType="application/vnd.openxmlformats-package.relationships+xml"/>
  <Override PartName="/ppt/slides/_rels/slide72.xml.rels" ContentType="application/vnd.openxmlformats-package.relationships+xml"/>
  <Override PartName="/ppt/slides/_rels/slide260.xml.rels" ContentType="application/vnd.openxmlformats-package.relationships+xml"/>
  <Override PartName="/ppt/slides/_rels/slide245.xml.rels" ContentType="application/vnd.openxmlformats-package.relationships+xml"/>
  <Override PartName="/ppt/slides/_rels/slide182.xml.rels" ContentType="application/vnd.openxmlformats-package.relationships+xml"/>
  <Override PartName="/ppt/slides/_rels/slide167.xml.rels" ContentType="application/vnd.openxmlformats-package.relationships+xml"/>
  <Override PartName="/ppt/slides/_rels/slide71.xml.rels" ContentType="application/vnd.openxmlformats-package.relationships+xml"/>
  <Override PartName="/ppt/slides/_rels/slide187.xml.rels" ContentType="application/vnd.openxmlformats-package.relationships+xml"/>
  <Override PartName="/ppt/slides/_rels/slide91.xml.rels" ContentType="application/vnd.openxmlformats-package.relationships+xml"/>
  <Override PartName="/ppt/slides/_rels/slide186.xml.rels" ContentType="application/vnd.openxmlformats-package.relationships+xml"/>
  <Override PartName="/ppt/slides/_rels/slide90.xml.rels" ContentType="application/vnd.openxmlformats-package.relationships+xml"/>
  <Override PartName="/ppt/slides/_rels/slide39.xml.rels" ContentType="application/vnd.openxmlformats-package.relationships+xml"/>
  <Override PartName="/ppt/slides/_rels/slide88.xml.rels" ContentType="application/vnd.openxmlformats-package.relationships+xml"/>
  <Override PartName="/ppt/slides/_rels/slide287.xml.rels" ContentType="application/vnd.openxmlformats-package.relationships+xml"/>
  <Override PartName="/ppt/slides/_rels/slide98.xml.rels" ContentType="application/vnd.openxmlformats-package.relationships+xml"/>
  <Override PartName="/ppt/slides/_rels/slide115.xml.rels" ContentType="application/vnd.openxmlformats-package.relationships+xml"/>
  <Override PartName="/ppt/slides/_rels/slide38.xml.rels" ContentType="application/vnd.openxmlformats-package.relationships+xml"/>
  <Override PartName="/ppt/slides/_rels/slide198.xml.rels" ContentType="application/vnd.openxmlformats-package.relationships+xml"/>
  <Override PartName="/ppt/slides/_rels/slide87.xml.rels" ContentType="application/vnd.openxmlformats-package.relationships+xml"/>
  <Override PartName="/ppt/slides/_rels/slide286.xml.rels" ContentType="application/vnd.openxmlformats-package.relationships+xml"/>
  <Override PartName="/ppt/slides/_rels/slide97.xml.rels" ContentType="application/vnd.openxmlformats-package.relationships+xml"/>
  <Override PartName="/ppt/slides/_rels/slide114.xml.rels" ContentType="application/vnd.openxmlformats-package.relationships+xml"/>
  <Override PartName="/ppt/slides/_rels/slide162.xml.rels" ContentType="application/vnd.openxmlformats-package.relationships+xml"/>
  <Override PartName="/ppt/slides/_rels/slide297.xml.rels" ContentType="application/vnd.openxmlformats-package.relationships+xml"/>
  <Override PartName="/ppt/slides/_rels/slide140.xml.rels" ContentType="application/vnd.openxmlformats-package.relationships+xml"/>
  <Override PartName="/ppt/slides/_rels/slide125.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76.xml.rels" ContentType="application/vnd.openxmlformats-package.relationships+xml"/>
  <Override PartName="/ppt/slides/_rels/slide197.xml.rels" ContentType="application/vnd.openxmlformats-package.relationships+xml"/>
  <Override PartName="/ppt/slides/_rels/slide86.xml.rels" ContentType="application/vnd.openxmlformats-package.relationships+xml"/>
  <Override PartName="/ppt/slides/_rels/slide103.xml.rels" ContentType="application/vnd.openxmlformats-package.relationships+xml"/>
  <Override PartName="/ppt/slides/_rels/slide282.xml.rels" ContentType="application/vnd.openxmlformats-package.relationships+xml"/>
  <Override PartName="/ppt/slides/_rels/slide110.xml.rels" ContentType="application/vnd.openxmlformats-package.relationships+xml"/>
  <Override PartName="/ppt/slides/_rels/slide9.xml.rels" ContentType="application/vnd.openxmlformats-package.relationships+xml"/>
  <Override PartName="/ppt/slides/_rels/slide52.xml.rels" ContentType="application/vnd.openxmlformats-package.relationships+xml"/>
  <Override PartName="/ppt/slides/_rels/slide163.xml.rels" ContentType="application/vnd.openxmlformats-package.relationships+xml"/>
  <Override PartName="/ppt/slides/_rels/slide1.xml.rels" ContentType="application/vnd.openxmlformats-package.relationships+xml"/>
  <Override PartName="/ppt/slides/_rels/slide63.xml.rels" ContentType="application/vnd.openxmlformats-package.relationships+xml"/>
  <Override PartName="/ppt/slides/_rels/slide48.xml.rels" ContentType="application/vnd.openxmlformats-package.relationships+xml"/>
  <Override PartName="/ppt/slides/_rels/slide159.xml.rels" ContentType="application/vnd.openxmlformats-package.relationships+xml"/>
  <Override PartName="/ppt/slides/_rels/slide247.xml.rels" ContentType="application/vnd.openxmlformats-package.relationships+xml"/>
  <Override PartName="/ppt/slides/_rels/slide184.xml.rels" ContentType="application/vnd.openxmlformats-package.relationships+xml"/>
  <Override PartName="/ppt/slides/_rels/slide169.xml.rels" ContentType="application/vnd.openxmlformats-package.relationships+xml"/>
  <Override PartName="/ppt/slides/_rels/slide58.xml.rels" ContentType="application/vnd.openxmlformats-package.relationships+xml"/>
  <Override PartName="/ppt/slides/_rels/slide73.xml.rels" ContentType="application/vnd.openxmlformats-package.relationships+xml"/>
  <Override PartName="/ppt/slides/_rels/slide272.xml.rels" ContentType="application/vnd.openxmlformats-package.relationships+xml"/>
  <Override PartName="/ppt/slides/_rels/slide257.xml.rels" ContentType="application/vnd.openxmlformats-package.relationships+xml"/>
  <Override PartName="/ppt/slides/_rels/slide194.xml.rels" ContentType="application/vnd.openxmlformats-package.relationships+xml"/>
  <Override PartName="/ppt/slides/_rels/slide83.xml.rels" ContentType="application/vnd.openxmlformats-package.relationships+xml"/>
  <Override PartName="/ppt/slides/_rels/slide100.xml.rels" ContentType="application/vnd.openxmlformats-package.relationships+xml"/>
  <Override PartName="/ppt/slides/_rels/slide45.xml.rels" ContentType="application/vnd.openxmlformats-package.relationships+xml"/>
  <Override PartName="/ppt/slides/_rels/slide220.xml.rels" ContentType="application/vnd.openxmlformats-package.relationships+xml"/>
  <Override PartName="/ppt/slides/_rels/slide142.xml.rels" ContentType="application/vnd.openxmlformats-package.relationships+xml"/>
  <Override PartName="/ppt/slides/_rels/slide4.xml.rels" ContentType="application/vnd.openxmlformats-package.relationships+xml"/>
  <Override PartName="/ppt/slides/_rels/slide283.xml.rels" ContentType="application/vnd.openxmlformats-package.relationships+xml"/>
  <Override PartName="/ppt/slides/_rels/slide111.xml.rels" ContentType="application/vnd.openxmlformats-package.relationships+xml"/>
  <Override PartName="/ppt/slides/_rels/slide248.xml.rels" ContentType="application/vnd.openxmlformats-package.relationships+xml"/>
  <Override PartName="/ppt/slides/_rels/slide185.xml.rels" ContentType="application/vnd.openxmlformats-package.relationships+xml"/>
  <Override PartName="/ppt/slides/_rels/slide59.xml.rels" ContentType="application/vnd.openxmlformats-package.relationships+xml"/>
  <Override PartName="/ppt/slides/_rels/slide74.xml.rels" ContentType="application/vnd.openxmlformats-package.relationships+xml"/>
  <Override PartName="/ppt/slides/_rels/slide25.xml.rels" ContentType="application/vnd.openxmlformats-package.relationships+xml"/>
  <Override PartName="/ppt/slides/_rels/slide273.xml.rels" ContentType="application/vnd.openxmlformats-package.relationships+xml"/>
  <Override PartName="/ppt/slides/_rels/slide258.xml.rels" ContentType="application/vnd.openxmlformats-package.relationships+xml"/>
  <Override PartName="/ppt/slides/_rels/slide195.xml.rels" ContentType="application/vnd.openxmlformats-package.relationships+xml"/>
  <Override PartName="/ppt/slides/_rels/slide84.xml.rels" ContentType="application/vnd.openxmlformats-package.relationships+xml"/>
  <Override PartName="/ppt/slides/_rels/slide101.xml.rels" ContentType="application/vnd.openxmlformats-package.relationships+xml"/>
  <Override PartName="/ppt/slides/_rels/slide150.xml.rels" ContentType="application/vnd.openxmlformats-package.relationships+xml"/>
  <Override PartName="/ppt/slides/_rels/slide5.xml.rels" ContentType="application/vnd.openxmlformats-package.relationships+xml"/>
  <Override PartName="/ppt/slides/_rels/slide284.xml.rels" ContentType="application/vnd.openxmlformats-package.relationships+xml"/>
  <Override PartName="/ppt/slides/_rels/slide269.xml.rels" ContentType="application/vnd.openxmlformats-package.relationships+xml"/>
  <Override PartName="/ppt/slides/_rels/slide112.xml.rels" ContentType="application/vnd.openxmlformats-package.relationships+xml"/>
  <Override PartName="/ppt/slides/_rels/slide161.xml.rels" ContentType="application/vnd.openxmlformats-package.relationships+xml"/>
  <Override PartName="/ppt/slides/_rels/slide249.xml.rels" ContentType="application/vnd.openxmlformats-package.relationships+xml"/>
  <Override PartName="/ppt/slides/_rels/slide75.xml.rels" ContentType="application/vnd.openxmlformats-package.relationships+xml"/>
  <Override PartName="/ppt/slides/_rels/slide26.xml.rels" ContentType="application/vnd.openxmlformats-package.relationships+xml"/>
  <Override PartName="/ppt/slides/_rels/slide274.xml.rels" ContentType="application/vnd.openxmlformats-package.relationships+xml"/>
  <Override PartName="/ppt/slides/_rels/slide259.xml.rels" ContentType="application/vnd.openxmlformats-package.relationships+xml"/>
  <Override PartName="/ppt/slides/_rels/slide196.xml.rels" ContentType="application/vnd.openxmlformats-package.relationships+xml"/>
  <Override PartName="/ppt/slides/_rels/slide85.xml.rels" ContentType="application/vnd.openxmlformats-package.relationships+xml"/>
  <Override PartName="/ppt/slides/_rels/slide102.xml.rels" ContentType="application/vnd.openxmlformats-package.relationships+xml"/>
  <Override PartName="/ppt/slides/_rels/slide285.xml.rels" ContentType="application/vnd.openxmlformats-package.relationships+xml"/>
  <Override PartName="/ppt/slides/_rels/slide113.xml.rels" ContentType="application/vnd.openxmlformats-package.relationships+xml"/>
  <Override PartName="/ppt/slides/_rels/slide96.xml.rels" ContentType="application/vnd.openxmlformats-package.relationships+xml"/>
  <Override PartName="/ppt/slides/_rels/slide295.xml.rels" ContentType="application/vnd.openxmlformats-package.relationships+xml"/>
  <Override PartName="/ppt/slides/_rels/slide123.xml.rels" ContentType="application/vnd.openxmlformats-package.relationships+xml"/>
  <Override PartName="/ppt/slides/_rels/slide188.xml.rels" ContentType="application/vnd.openxmlformats-package.relationships+xml"/>
  <Override PartName="/ppt/slides/_rels/slide92.xml.rels" ContentType="application/vnd.openxmlformats-package.relationships+xml"/>
  <Override PartName="/ppt/slides/_rels/slide77.xml.rels" ContentType="application/vnd.openxmlformats-package.relationships+xml"/>
  <Override PartName="/ppt/slides/_rels/slide189.xml.rels" ContentType="application/vnd.openxmlformats-package.relationships+xml"/>
  <Override PartName="/ppt/slides/_rels/slide93.xml.rels" ContentType="application/vnd.openxmlformats-package.relationships+xml"/>
  <Override PartName="/ppt/slides/_rels/slide78.xml.rels" ContentType="application/vnd.openxmlformats-package.relationships+xml"/>
  <Override PartName="/ppt/slides/_rels/slide44.xml.rels" ContentType="application/vnd.openxmlformats-package.relationships+xml"/>
  <Override PartName="/ppt/slides/_rels/slide29.xml.rels" ContentType="application/vnd.openxmlformats-package.relationships+xml"/>
  <Override PartName="/ppt/slides/_rels/slide191.xml.rels" ContentType="application/vnd.openxmlformats-package.relationships+xml"/>
  <Override PartName="/ppt/slides/_rels/slide176.xml.rels" ContentType="application/vnd.openxmlformats-package.relationships+xml"/>
  <Override PartName="/ppt/slides/_rels/slide65.xml.rels" ContentType="application/vnd.openxmlformats-package.relationships+xml"/>
  <Override PartName="/ppt/slides/_rels/slide80.xml.rels" ContentType="application/vnd.openxmlformats-package.relationships+xml"/>
  <Override PartName="/ppt/slides/_rels/slide177.xml.rels" ContentType="application/vnd.openxmlformats-package.relationships+xml"/>
  <Override PartName="/ppt/slides/_rels/slide66.xml.rels" ContentType="application/vnd.openxmlformats-package.relationships+xml"/>
  <Override PartName="/ppt/slides/_rels/slide81.xml.rels" ContentType="application/vnd.openxmlformats-package.relationships+xml"/>
  <Override PartName="/ppt/slides/_rels/slide94.xml.rels" ContentType="application/vnd.openxmlformats-package.relationships+xml"/>
  <Override PartName="/ppt/slides/_rels/slide79.xml.rels" ContentType="application/vnd.openxmlformats-package.relationships+xml"/>
  <Override PartName="/ppt/slides/_rels/slide178.xml.rels" ContentType="application/vnd.openxmlformats-package.relationships+xml"/>
  <Override PartName="/ppt/slides/_rels/slide67.xml.rels" ContentType="application/vnd.openxmlformats-package.relationships+xml"/>
  <Override PartName="/ppt/slides/_rels/slide82.xml.rels" ContentType="application/vnd.openxmlformats-package.relationships+xml"/>
  <Override PartName="/ppt/slides/_rels/slide130.xml.rels" ContentType="application/vnd.openxmlformats-package.relationships+xml"/>
  <Override PartName="/ppt/slides/_rels/slide89.xml.rels" ContentType="application/vnd.openxmlformats-package.relationships+xml"/>
  <Override PartName="/ppt/slides/_rels/slide54.xml.rels" ContentType="application/vnd.openxmlformats-package.relationships+xml"/>
  <Override PartName="/ppt/slides/_rels/slide3.xml.rels" ContentType="application/vnd.openxmlformats-package.relationships+xml"/>
  <Override PartName="/ppt/slides/_rels/slide165.xml.rels" ContentType="application/vnd.openxmlformats-package.relationships+xml"/>
  <Override PartName="/ppt/slides/_rels/slide95.xml.rels" ContentType="application/vnd.openxmlformats-package.relationships+xml"/>
  <Override PartName="/ppt/slides/_rels/slide221.xml.rels" ContentType="application/vnd.openxmlformats-package.relationships+xml"/>
  <Override PartName="/ppt/slides/_rels/slide206.xml.rels" ContentType="application/vnd.openxmlformats-package.relationships+xml"/>
  <Override PartName="/ppt/slides/_rels/slide143.xml.rels" ContentType="application/vnd.openxmlformats-package.relationships+xml"/>
  <Override PartName="/ppt/slides/_rels/slide116.xml.rels" ContentType="application/vnd.openxmlformats-package.relationships+xml"/>
  <Override PartName="/ppt/slides/_rels/slide99.xml.rels" ContentType="application/vnd.openxmlformats-package.relationships+xml"/>
  <Override PartName="/ppt/slides/_rels/slide233.xml.rels" ContentType="application/vnd.openxmlformats-package.relationships+xml"/>
  <Override PartName="/ppt/slides/_rels/slide218.xml.rels" ContentType="application/vnd.openxmlformats-package.relationships+xml"/>
  <Override PartName="/ppt/slides/_rels/slide170.xml.rels" ContentType="application/vnd.openxmlformats-package.relationships+xml"/>
  <Override PartName="/ppt/slides/_rels/slide155.xml.rels" ContentType="application/vnd.openxmlformats-package.relationships+xml"/>
  <Override PartName="/ppt/slides/_rels/slide234.xml.rels" ContentType="application/vnd.openxmlformats-package.relationships+xml"/>
  <Override PartName="/ppt/slides/_rels/slide219.xml.rels" ContentType="application/vnd.openxmlformats-package.relationships+xml"/>
  <Override PartName="/ppt/slides/_rels/slide171.xml.rels" ContentType="application/vnd.openxmlformats-package.relationships+xml"/>
  <Override PartName="/ppt/slides/_rels/slide60.xml.rels" ContentType="application/vnd.openxmlformats-package.relationships+xml"/>
  <Override PartName="/ppt/slides/_rels/slide156.xml.rels" ContentType="application/vnd.openxmlformats-package.relationships+xml"/>
  <Override PartName="/ppt/slides/_rels/slide12.xml.rels" ContentType="application/vnd.openxmlformats-package.relationships+xml"/>
  <Override PartName="/ppt/slides/_rels/slide108.xml.rels" ContentType="application/vnd.openxmlformats-package.relationships+xml"/>
  <Override PartName="/ppt/slides/_rels/slide235.xml.rels" ContentType="application/vnd.openxmlformats-package.relationships+xml"/>
  <Override PartName="/ppt/slides/_rels/slide172.xml.rels" ContentType="application/vnd.openxmlformats-package.relationships+xml"/>
  <Override PartName="/ppt/slides/_rels/slide61.xml.rels" ContentType="application/vnd.openxmlformats-package.relationships+xml"/>
  <Override PartName="/ppt/slides/_rels/slide46.xml.rels" ContentType="application/vnd.openxmlformats-package.relationships+xml"/>
  <Override PartName="/ppt/slides/_rels/slide157.xml.rels" ContentType="application/vnd.openxmlformats-package.relationships+xml"/>
  <Override PartName="/ppt/slides/_rels/slide13.xml.rels" ContentType="application/vnd.openxmlformats-package.relationships+xml"/>
  <Override PartName="/ppt/slides/_rels/slide109.xml.rels" ContentType="application/vnd.openxmlformats-package.relationships+xml"/>
  <Override PartName="/ppt/slides/_rels/slide236.xml.rels" ContentType="application/vnd.openxmlformats-package.relationships+xml"/>
  <Override PartName="/ppt/slides/_rels/slide62.xml.rels" ContentType="application/vnd.openxmlformats-package.relationships+xml"/>
  <Override PartName="/ppt/slides/_rels/slide47.xml.rels" ContentType="application/vnd.openxmlformats-package.relationships+xml"/>
  <Override PartName="/ppt/slides/_rels/slide158.xml.rels" ContentType="application/vnd.openxmlformats-package.relationships+xml"/>
  <Override PartName="/ppt/slides/_rels/slide292.xml.rels" ContentType="application/vnd.openxmlformats-package.relationships+xml"/>
  <Override PartName="/ppt/slides/_rels/slide277.xml.rels" ContentType="application/vnd.openxmlformats-package.relationships+xml"/>
  <Override PartName="/ppt/slides/_rels/slide105.xml.rels" ContentType="application/vnd.openxmlformats-package.relationships+xml"/>
  <Override PartName="/ppt/slides/_rels/slide120.xml.rels" ContentType="application/vnd.openxmlformats-package.relationships+xml"/>
  <Override PartName="/ppt/slides/_rels/slide293.xml.rels" ContentType="application/vnd.openxmlformats-package.relationships+xml"/>
  <Override PartName="/ppt/slides/_rels/slide278.xml.rels" ContentType="application/vnd.openxmlformats-package.relationships+xml"/>
  <Override PartName="/ppt/slides/_rels/slide10.xml.rels" ContentType="application/vnd.openxmlformats-package.relationships+xml"/>
  <Override PartName="/ppt/slides/_rels/slide106.xml.rels" ContentType="application/vnd.openxmlformats-package.relationships+xml"/>
  <Override PartName="/ppt/slides/_rels/slide121.xml.rels" ContentType="application/vnd.openxmlformats-package.relationships+xml"/>
  <Override PartName="/ppt/slides/_rels/slide279.xml.rels" ContentType="application/vnd.openxmlformats-package.relationships+xml"/>
  <Override PartName="/ppt/slides/_rels/slide11.xml.rels" ContentType="application/vnd.openxmlformats-package.relationships+xml"/>
  <Override PartName="/ppt/slides/_rels/slide107.xml.rels" ContentType="application/vnd.openxmlformats-package.relationships+xml"/>
  <Override PartName="/ppt/slides/_rels/slide122.xml.rels" ContentType="application/vnd.openxmlformats-package.relationships+xml"/>
  <Override PartName="/ppt/slides/_rels/slide299.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127.xml.rels" ContentType="application/vnd.openxmlformats-package.relationships+xml"/>
  <Override PartName="/ppt/slides/_rels/slide17.xml.rels" ContentType="application/vnd.openxmlformats-package.relationships+xml"/>
  <Override PartName="/ppt/slides/_rels/slide32.xml.rels" ContentType="application/vnd.openxmlformats-package.relationships+xml"/>
  <Override PartName="/ppt/slides/_rels/slide128.xml.rels" ContentType="application/vnd.openxmlformats-package.relationships+xml"/>
  <Override PartName="/ppt/slides/_rels/slide18.xml.rels" ContentType="application/vnd.openxmlformats-package.relationships+xml"/>
  <Override PartName="/ppt/slides/_rels/slide129.xml.rels" ContentType="application/vnd.openxmlformats-package.relationships+xml"/>
  <Override PartName="/ppt/slides/_rels/slide288.xml.rels" ContentType="application/vnd.openxmlformats-package.relationships+xml"/>
  <Override PartName="/ppt/slides/_rels/slide20.xml.rels" ContentType="application/vnd.openxmlformats-package.relationships+xml"/>
  <Override PartName="/ppt/slides/_rels/slide131.xml.rels" ContentType="application/vnd.openxmlformats-package.relationships+xml"/>
  <Override PartName="/ppt/slides/_rels/slide289.xml.rels" ContentType="application/vnd.openxmlformats-package.relationships+xml"/>
  <Override PartName="/ppt/slides/_rels/slide210.xml.rels" ContentType="application/vnd.openxmlformats-package.relationships+xml"/>
  <Override PartName="/ppt/slides/_rels/slide117.xml.rels" ContentType="application/vnd.openxmlformats-package.relationships+xml"/>
  <Override PartName="/ppt/slides/_rels/slide21.xml.rels" ContentType="application/vnd.openxmlformats-package.relationships+xml"/>
  <Override PartName="/ppt/slides/_rels/slide132.xml.rels" ContentType="application/vnd.openxmlformats-package.relationships+xml"/>
  <Override PartName="/ppt/slides/_rels/slide211.xml.rels" ContentType="application/vnd.openxmlformats-package.relationships+xml"/>
  <Override PartName="/ppt/slides/_rels/slide22.xml.rels" ContentType="application/vnd.openxmlformats-package.relationships+xml"/>
  <Override PartName="/ppt/slides/_rels/slide118.xml.rels" ContentType="application/vnd.openxmlformats-package.relationships+xml"/>
  <Override PartName="/ppt/slides/_rels/slide133.xml.rels" ContentType="application/vnd.openxmlformats-package.relationships+xml"/>
  <Override PartName="/ppt/slides/_rels/slide23.xml.rels" ContentType="application/vnd.openxmlformats-package.relationships+xml"/>
  <Override PartName="/ppt/slides/_rels/slide119.xml.rels" ContentType="application/vnd.openxmlformats-package.relationships+xml"/>
  <Override PartName="/ppt/slides/_rels/slide134.xml.rels" ContentType="application/vnd.openxmlformats-package.relationships+xml"/>
  <Override PartName="/ppt/slides/_rels/slide24.xml.rels" ContentType="application/vnd.openxmlformats-package.relationships+xml"/>
  <Override PartName="/ppt/slides/_rels/slide135.xml.rels" ContentType="application/vnd.openxmlformats-package.relationships+xml"/>
  <Override PartName="/ppt/slides/_rels/slide40.xml.rels" ContentType="application/vnd.openxmlformats-package.relationships+xml"/>
  <Override PartName="/ppt/slides/_rels/slide151.xml.rels" ContentType="application/vnd.openxmlformats-package.relationships+xml"/>
  <Override PartName="/ppt/slides/_rels/slide136.xml.rels" ContentType="application/vnd.openxmlformats-package.relationships+xml"/>
  <Override PartName="/ppt/slides/_rels/slide41.xml.rels" ContentType="application/vnd.openxmlformats-package.relationships+xml"/>
  <Override PartName="/ppt/slides/_rels/slide152.xml.rels" ContentType="application/vnd.openxmlformats-package.relationships+xml"/>
  <Override PartName="/ppt/slides/_rels/slide137.xml.rels" ContentType="application/vnd.openxmlformats-package.relationships+xml"/>
  <Override PartName="/ppt/slides/_rels/slide298.xml.rels" ContentType="application/vnd.openxmlformats-package.relationships+xml"/>
  <Override PartName="/ppt/slides/_rels/slide15.xml.rels" ContentType="application/vnd.openxmlformats-package.relationships+xml"/>
  <Override PartName="/ppt/slides/_rels/slide30.xml.rels" ContentType="application/vnd.openxmlformats-package.relationships+xml"/>
  <Override PartName="/ppt/slides/_rels/slide126.xml.rels" ContentType="application/vnd.openxmlformats-package.relationships+xml"/>
  <Override PartName="/ppt/slides/_rels/slide141.xml.rels" ContentType="application/vnd.openxmlformats-package.relationships+xml"/>
  <Override PartName="/ppt/slides/_rels/slide222.xml.rels" ContentType="application/vnd.openxmlformats-package.relationships+xml"/>
  <Override PartName="/ppt/slides/_rels/slide207.xml.rels" ContentType="application/vnd.openxmlformats-package.relationships+xml"/>
  <Override PartName="/ppt/slides/_rels/slide33.xml.rels" ContentType="application/vnd.openxmlformats-package.relationships+xml"/>
  <Override PartName="/ppt/slides/_rels/slide144.xml.rels" ContentType="application/vnd.openxmlformats-package.relationships+xml"/>
  <Override PartName="/ppt/slides/_rels/slide209.xml.rels" ContentType="application/vnd.openxmlformats-package.relationships+xml"/>
  <Override PartName="/ppt/slides/_rels/slide50.xml.rels" ContentType="application/vnd.openxmlformats-package.relationships+xml"/>
  <Override PartName="/ppt/slides/_rels/slide35.xml.rels" ContentType="application/vnd.openxmlformats-package.relationships+xml"/>
  <Override PartName="/ppt/slides/_rels/slide146.xml.rels" ContentType="application/vnd.openxmlformats-package.relationships+xml"/>
  <Override PartName="/ppt/slides/_rels/slide51.xml.rels" ContentType="application/vnd.openxmlformats-package.relationships+xml"/>
  <Override PartName="/ppt/slides/_rels/slide36.xml.rels" ContentType="application/vnd.openxmlformats-package.relationships+xml"/>
  <Override PartName="/ppt/slides/_rels/slide147.xml.rels" ContentType="application/vnd.openxmlformats-package.relationships+xml"/>
  <Override PartName="/ppt/slides/_rels/slide37.xml.rels" ContentType="application/vnd.openxmlformats-package.relationships+xml"/>
  <Override PartName="/ppt/slides/_rels/slide148.xml.rels" ContentType="application/vnd.openxmlformats-package.relationships+xml"/>
  <Override PartName="/ppt/slides/_rels/slide53.xml.rels" ContentType="application/vnd.openxmlformats-package.relationships+xml"/>
  <Override PartName="/ppt/slides/_rels/slide164.xml.rels" ContentType="application/vnd.openxmlformats-package.relationships+xml"/>
  <Override PartName="/ppt/slides/_rels/slide2.xml.rels" ContentType="application/vnd.openxmlformats-package.relationships+xml"/>
  <Override PartName="/ppt/slides/_rels/slide149.xml.rels" ContentType="application/vnd.openxmlformats-package.relationships+xml"/>
  <Override PartName="/ppt/slides/_rels/slide42.xml.rels" ContentType="application/vnd.openxmlformats-package.relationships+xml"/>
  <Override PartName="/ppt/slides/_rels/slide27.xml.rels" ContentType="application/vnd.openxmlformats-package.relationships+xml"/>
  <Override PartName="/ppt/slides/_rels/slide138.xml.rels" ContentType="application/vnd.openxmlformats-package.relationships+xml"/>
  <Override PartName="/ppt/slides/_rels/slide153.xml.rels" ContentType="application/vnd.openxmlformats-package.relationships+xml"/>
  <Override PartName="/ppt/slides/_rels/slide43.xml.rels" ContentType="application/vnd.openxmlformats-package.relationships+xml"/>
  <Override PartName="/ppt/slides/_rels/slide28.xml.rels" ContentType="application/vnd.openxmlformats-package.relationships+xml"/>
  <Override PartName="/ppt/slides/_rels/slide139.xml.rels" ContentType="application/vnd.openxmlformats-package.relationships+xml"/>
  <Override PartName="/ppt/slides/_rels/slide154.xml.rels" ContentType="application/vnd.openxmlformats-package.relationships+xml"/>
  <Override PartName="/ppt/slides/_rels/slide223.xml.rels" ContentType="application/vnd.openxmlformats-package.relationships+xml"/>
  <Override PartName="/ppt/slides/_rels/slide208.xml.rels" ContentType="application/vnd.openxmlformats-package.relationships+xml"/>
  <Override PartName="/ppt/slides/_rels/slide34.xml.rels" ContentType="application/vnd.openxmlformats-package.relationships+xml"/>
  <Override PartName="/ppt/slides/_rels/slide145.xml.rels" ContentType="application/vnd.openxmlformats-package.relationships+xml"/>
  <Override PartName="/ppt/slides/_rels/slide160.xml.rels" ContentType="application/vnd.openxmlformats-package.relationships+xml"/>
  <Override PartName="/ppt/slides/_rels/slide55.xml.rels" ContentType="application/vnd.openxmlformats-package.relationships+xml"/>
  <Override PartName="/ppt/slides/_rels/slide70.xml.rels" ContentType="application/vnd.openxmlformats-package.relationships+xml"/>
  <Override PartName="/ppt/slides/_rels/slide166.xml.rels" ContentType="application/vnd.openxmlformats-package.relationships+xml"/>
  <Override PartName="/ppt/slides/slide109.xml" ContentType="application/vnd.openxmlformats-officedocument.presentationml.slide+xml"/>
  <Override PartName="/ppt/slides/slide108.xml" ContentType="application/vnd.openxmlformats-officedocument.presentationml.slide+xml"/>
  <Override PartName="/ppt/slides/slide120.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150.xml" ContentType="application/vnd.openxmlformats-officedocument.presentationml.slide+xml"/>
  <Override PartName="/ppt/slides/slide47.xml" ContentType="application/vnd.openxmlformats-officedocument.presentationml.slide+xml"/>
  <Override PartName="/ppt/slides/slide151.xml" ContentType="application/vnd.openxmlformats-officedocument.presentationml.slide+xml"/>
  <Override PartName="/ppt/slides/slide48.xml" ContentType="application/vnd.openxmlformats-officedocument.presentationml.slide+xml"/>
  <Override PartName="/ppt/slides/slide152.xml" ContentType="application/vnd.openxmlformats-officedocument.presentationml.slide+xml"/>
  <Override PartName="/ppt/slides/slide183.xml" ContentType="application/vnd.openxmlformats-officedocument.presentationml.slide+xml"/>
  <Override PartName="/ppt/slides/slide79.xml" ContentType="application/vnd.openxmlformats-officedocument.presentationml.slide+xml"/>
  <Override PartName="/ppt/slides/slide17.xml" ContentType="application/vnd.openxmlformats-officedocument.presentationml.slide+xml"/>
  <Override PartName="/ppt/slides/slide121.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190.xml" ContentType="application/vnd.openxmlformats-officedocument.presentationml.slide+xml"/>
  <Override PartName="/ppt/slides/slide86.xml" ContentType="application/vnd.openxmlformats-officedocument.presentationml.slide+xml"/>
  <Override PartName="/ppt/slides/slide191.xml" ContentType="application/vnd.openxmlformats-officedocument.presentationml.slide+xml"/>
  <Override PartName="/ppt/slides/slide87.xml" ContentType="application/vnd.openxmlformats-officedocument.presentationml.slide+xml"/>
  <Override PartName="/ppt/slides/slide192.xml" ContentType="application/vnd.openxmlformats-officedocument.presentationml.slide+xml"/>
  <Override PartName="/ppt/slides/slide88.xml" ContentType="application/vnd.openxmlformats-officedocument.presentationml.slide+xml"/>
  <Override PartName="/ppt/slides/slide26.xml" ContentType="application/vnd.openxmlformats-officedocument.presentationml.slide+xml"/>
  <Override PartName="/ppt/slides/slide130.xml" ContentType="application/vnd.openxmlformats-officedocument.presentationml.slide+xml"/>
  <Override PartName="/ppt/slides/slide193.xml" ContentType="application/vnd.openxmlformats-officedocument.presentationml.slide+xml"/>
  <Override PartName="/ppt/slides/slide89.xml" ContentType="application/vnd.openxmlformats-officedocument.presentationml.slide+xml"/>
  <Override PartName="/ppt/slides/slide27.xml" ContentType="application/vnd.openxmlformats-officedocument.presentationml.slide+xml"/>
  <Override PartName="/ppt/slides/slide131.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1.xml" ContentType="application/vnd.openxmlformats-officedocument.presentationml.slide+xml"/>
  <Override PartName="/ppt/slides/slide95.xml" ContentType="application/vnd.openxmlformats-officedocument.presentationml.slide+xml"/>
  <Override PartName="/ppt/slides/slide2.xml" ContentType="application/vnd.openxmlformats-officedocument.presentationml.slide+xml"/>
  <Override PartName="/ppt/slides/slide96.xml" ContentType="application/vnd.openxmlformats-officedocument.presentationml.slide+xml"/>
  <Override PartName="/ppt/slides/slide3.xml" ContentType="application/vnd.openxmlformats-officedocument.presentationml.slide+xml"/>
  <Override PartName="/ppt/slides/slide97.xml" ContentType="application/vnd.openxmlformats-officedocument.presentationml.slide+xml"/>
  <Override PartName="/ppt/slides/slide4.xml" ContentType="application/vnd.openxmlformats-officedocument.presentationml.slide+xml"/>
  <Override PartName="/ppt/slides/slide98.xml" ContentType="application/vnd.openxmlformats-officedocument.presentationml.slide+xml"/>
  <Override PartName="/ppt/slides/slide36.xml" ContentType="application/vnd.openxmlformats-officedocument.presentationml.slide+xml"/>
  <Override PartName="/ppt/slides/slide140.xml" ContentType="application/vnd.openxmlformats-officedocument.presentationml.slide+xml"/>
  <Override PartName="/ppt/slides/slide5.xml" ContentType="application/vnd.openxmlformats-officedocument.presentationml.slide+xml"/>
  <Override PartName="/ppt/slides/slide99.xml" ContentType="application/vnd.openxmlformats-officedocument.presentationml.slide+xml"/>
  <Override PartName="/ppt/slides/slide37.xml" ContentType="application/vnd.openxmlformats-officedocument.presentationml.slide+xml"/>
  <Override PartName="/ppt/slides/slide141.xml" ContentType="application/vnd.openxmlformats-officedocument.presentationml.slide+xml"/>
  <Override PartName="/ppt/slides/slide196.xml" ContentType="application/vnd.openxmlformats-officedocument.presentationml.slide+xml"/>
  <Override PartName="/ppt/slides/slide102.xml" ContentType="application/vnd.openxmlformats-officedocument.presentationml.slide+xml"/>
  <Override PartName="/ppt/slides/slide197.xml" ContentType="application/vnd.openxmlformats-officedocument.presentationml.slide+xml"/>
  <Override PartName="/ppt/slides/slide103.xml" ContentType="application/vnd.openxmlformats-officedocument.presentationml.slide+xml"/>
  <Override PartName="/ppt/slides/slide198.xml" ContentType="application/vnd.openxmlformats-officedocument.presentationml.slide+xml"/>
  <Override PartName="/ppt/slides/slide104.xml" ContentType="application/vnd.openxmlformats-officedocument.presentationml.slide+xml"/>
  <Override PartName="/ppt/slides/slide199.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8.xml" ContentType="application/vnd.openxmlformats-officedocument.presentationml.slide+xml"/>
  <Override PartName="/ppt/slides/slide112.xml" ContentType="application/vnd.openxmlformats-officedocument.presentationml.slide+xml"/>
  <Override PartName="/ppt/slides/slide9.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8.xml" ContentType="application/vnd.openxmlformats-officedocument.presentationml.slide+xml"/>
  <Override PartName="/ppt/slides/slide122.xml" ContentType="application/vnd.openxmlformats-officedocument.presentationml.slide+xml"/>
  <Override PartName="/ppt/slides/slide19.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28.xml" ContentType="application/vnd.openxmlformats-officedocument.presentationml.slide+xml"/>
  <Override PartName="/ppt/slides/slide132.xml" ContentType="application/vnd.openxmlformats-officedocument.presentationml.slide+xml"/>
  <Override PartName="/ppt/slides/slide29.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38.xml" ContentType="application/vnd.openxmlformats-officedocument.presentationml.slide+xml"/>
  <Override PartName="/ppt/slides/slide142.xml" ContentType="application/vnd.openxmlformats-officedocument.presentationml.slide+xml"/>
  <Override PartName="/ppt/slides/slide39.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49.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59.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Lst>
  <p:sldSz cx="119983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260" Type="http://schemas.openxmlformats.org/officeDocument/2006/relationships/slide" Target="slides/slide254.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270" Type="http://schemas.openxmlformats.org/officeDocument/2006/relationships/slide" Target="slides/slide264.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280" Type="http://schemas.openxmlformats.org/officeDocument/2006/relationships/slide" Target="slides/slide274.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310" Type="http://schemas.openxmlformats.org/officeDocument/2006/relationships/slide" Target="slides/slide304.xml"/><Relationship Id="rId311" Type="http://schemas.openxmlformats.org/officeDocument/2006/relationships/slide" Target="slides/slide305.xml"/><Relationship Id="rId312" Type="http://schemas.openxmlformats.org/officeDocument/2006/relationships/slide" Target="slides/slide306.xml"/><Relationship Id="rId313" Type="http://schemas.openxmlformats.org/officeDocument/2006/relationships/slide" Target="slides/slide307.xml"/><Relationship Id="rId314" Type="http://schemas.openxmlformats.org/officeDocument/2006/relationships/slide" Target="slides/slide308.xml"/><Relationship Id="rId315" Type="http://schemas.openxmlformats.org/officeDocument/2006/relationships/slide" Target="slides/slide309.xml"/><Relationship Id="rId316" Type="http://schemas.openxmlformats.org/officeDocument/2006/relationships/slide" Target="slides/slide310.xml"/><Relationship Id="rId317" Type="http://schemas.openxmlformats.org/officeDocument/2006/relationships/slide" Target="slides/slide311.xml"/><Relationship Id="rId318" Type="http://schemas.openxmlformats.org/officeDocument/2006/relationships/slide" Target="slides/slide312.xml"/><Relationship Id="rId319" Type="http://schemas.openxmlformats.org/officeDocument/2006/relationships/slide" Target="slides/slide313.xml"/><Relationship Id="rId320" Type="http://schemas.openxmlformats.org/officeDocument/2006/relationships/slide" Target="slides/slide314.xml"/><Relationship Id="rId321" Type="http://schemas.openxmlformats.org/officeDocument/2006/relationships/slide" Target="slides/slide315.xml"/><Relationship Id="rId322" Type="http://schemas.openxmlformats.org/officeDocument/2006/relationships/slide" Target="slides/slide31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153"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154"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155"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156"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157" name="PlaceHolder 6"/>
          <p:cNvSpPr>
            <a:spLocks noGrp="1"/>
          </p:cNvSpPr>
          <p:nvPr>
            <p:ph type="sldNum"/>
          </p:nvPr>
        </p:nvSpPr>
        <p:spPr>
          <a:xfrm>
            <a:off x="4278960" y="10157400"/>
            <a:ext cx="3280680" cy="534240"/>
          </a:xfrm>
          <a:prstGeom prst="rect">
            <a:avLst/>
          </a:prstGeom>
        </p:spPr>
        <p:txBody>
          <a:bodyPr lIns="0" rIns="0" tIns="0" bIns="0" anchor="b"/>
          <a:p>
            <a:pPr algn="r"/>
            <a:fld id="{1AB7AC02-F9A2-4761-ABF3-E388B714AA9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_rels/notesSlide116.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
</Relationships>
</file>

<file path=ppt/notesSlides/_rels/notesSlide130.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
</Relationships>
</file>

<file path=ppt/notesSlides/_rels/notesSlide146.xml.rels><?xml version="1.0" encoding="UTF-8"?>
<Relationships xmlns="http://schemas.openxmlformats.org/package/2006/relationships"><Relationship Id="rId1" Type="http://schemas.openxmlformats.org/officeDocument/2006/relationships/slide" Target="../slides/slide146.xml"/><Relationship Id="rId2" Type="http://schemas.openxmlformats.org/officeDocument/2006/relationships/notesMaster" Target="../notesMasters/notesMaster1.xml"/>
</Relationships>
</file>

<file path=ppt/notesSlides/_rels/notesSlide147.xml.rels><?xml version="1.0" encoding="UTF-8"?>
<Relationships xmlns="http://schemas.openxmlformats.org/package/2006/relationships"><Relationship Id="rId1" Type="http://schemas.openxmlformats.org/officeDocument/2006/relationships/slide" Target="../slides/slide147.xml"/><Relationship Id="rId2" Type="http://schemas.openxmlformats.org/officeDocument/2006/relationships/notesMaster" Target="../notesMasters/notesMaster1.xml"/>
</Relationships>
</file>

<file path=ppt/notesSlides/_rels/notesSlide151.xml.rels><?xml version="1.0" encoding="UTF-8"?>
<Relationships xmlns="http://schemas.openxmlformats.org/package/2006/relationships"><Relationship Id="rId1" Type="http://schemas.openxmlformats.org/officeDocument/2006/relationships/slide" Target="../slides/slide151.xml"/><Relationship Id="rId2" Type="http://schemas.openxmlformats.org/officeDocument/2006/relationships/notesMaster" Target="../notesMasters/notesMaster1.xml"/>
</Relationships>
</file>

<file path=ppt/notesSlides/_rels/notesSlide152.xml.rels><?xml version="1.0" encoding="UTF-8"?>
<Relationships xmlns="http://schemas.openxmlformats.org/package/2006/relationships"><Relationship Id="rId1" Type="http://schemas.openxmlformats.org/officeDocument/2006/relationships/slide" Target="../slides/slide152.xml"/><Relationship Id="rId2" Type="http://schemas.openxmlformats.org/officeDocument/2006/relationships/notesMaster" Target="../notesMasters/notesMaster1.xml"/>
</Relationships>
</file>

<file path=ppt/notesSlides/_rels/notesSlide153.xml.rels><?xml version="1.0" encoding="UTF-8"?>
<Relationships xmlns="http://schemas.openxmlformats.org/package/2006/relationships"><Relationship Id="rId1" Type="http://schemas.openxmlformats.org/officeDocument/2006/relationships/slide" Target="../slides/slide153.xml"/><Relationship Id="rId2" Type="http://schemas.openxmlformats.org/officeDocument/2006/relationships/notesMaster" Target="../notesMasters/notesMaster1.xml"/>
</Relationships>
</file>

<file path=ppt/notesSlides/_rels/notesSlide154.xml.rels><?xml version="1.0" encoding="UTF-8"?>
<Relationships xmlns="http://schemas.openxmlformats.org/package/2006/relationships"><Relationship Id="rId1" Type="http://schemas.openxmlformats.org/officeDocument/2006/relationships/slide" Target="../slides/slide154.xml"/><Relationship Id="rId2" Type="http://schemas.openxmlformats.org/officeDocument/2006/relationships/notesMaster" Target="../notesMasters/notesMaster1.xml"/>
</Relationships>
</file>

<file path=ppt/notesSlides/_rels/notesSlide155.xml.rels><?xml version="1.0" encoding="UTF-8"?>
<Relationships xmlns="http://schemas.openxmlformats.org/package/2006/relationships"><Relationship Id="rId1" Type="http://schemas.openxmlformats.org/officeDocument/2006/relationships/slide" Target="../slides/slide155.xml"/><Relationship Id="rId2" Type="http://schemas.openxmlformats.org/officeDocument/2006/relationships/notesMaster" Target="../notesMasters/notesMaster1.xml"/>
</Relationships>
</file>

<file path=ppt/notesSlides/_rels/notesSlide162.xml.rels><?xml version="1.0" encoding="UTF-8"?>
<Relationships xmlns="http://schemas.openxmlformats.org/package/2006/relationships"><Relationship Id="rId1" Type="http://schemas.openxmlformats.org/officeDocument/2006/relationships/slide" Target="../slides/slide162.xml"/><Relationship Id="rId2" Type="http://schemas.openxmlformats.org/officeDocument/2006/relationships/notesMaster" Target="../notesMasters/notesMaster1.xml"/>
</Relationships>
</file>

<file path=ppt/notesSlides/_rels/notesSlide163.xml.rels><?xml version="1.0" encoding="UTF-8"?>
<Relationships xmlns="http://schemas.openxmlformats.org/package/2006/relationships"><Relationship Id="rId1" Type="http://schemas.openxmlformats.org/officeDocument/2006/relationships/slide" Target="../slides/slide163.xml"/><Relationship Id="rId2" Type="http://schemas.openxmlformats.org/officeDocument/2006/relationships/notesMaster" Target="../notesMasters/notesMaster1.xml"/>
</Relationships>
</file>

<file path=ppt/notesSlides/_rels/notesSlide166.xml.rels><?xml version="1.0" encoding="UTF-8"?>
<Relationships xmlns="http://schemas.openxmlformats.org/package/2006/relationships"><Relationship Id="rId1" Type="http://schemas.openxmlformats.org/officeDocument/2006/relationships/slide" Target="../slides/slide166.xml"/><Relationship Id="rId2" Type="http://schemas.openxmlformats.org/officeDocument/2006/relationships/notesMaster" Target="../notesMasters/notesMaster1.xml"/>
</Relationships>
</file>

<file path=ppt/notesSlides/_rels/notesSlide167.xml.rels><?xml version="1.0" encoding="UTF-8"?>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
</Relationships>
</file>

<file path=ppt/notesSlides/_rels/notesSlide168.xml.rels><?xml version="1.0" encoding="UTF-8"?>
<Relationships xmlns="http://schemas.openxmlformats.org/package/2006/relationships"><Relationship Id="rId1" Type="http://schemas.openxmlformats.org/officeDocument/2006/relationships/slide" Target="../slides/slide168.xml"/><Relationship Id="rId2" Type="http://schemas.openxmlformats.org/officeDocument/2006/relationships/notesMaster" Target="../notesMasters/notesMaster1.xml"/>
</Relationships>
</file>

<file path=ppt/notesSlides/_rels/notesSlide169.xml.rels><?xml version="1.0" encoding="UTF-8"?>
<Relationships xmlns="http://schemas.openxmlformats.org/package/2006/relationships"><Relationship Id="rId1" Type="http://schemas.openxmlformats.org/officeDocument/2006/relationships/slide" Target="../slides/slide169.xml"/><Relationship Id="rId2" Type="http://schemas.openxmlformats.org/officeDocument/2006/relationships/notesMaster" Target="../notesMasters/notesMaster1.xml"/>
</Relationships>
</file>

<file path=ppt/notesSlides/_rels/notesSlide173.xml.rels><?xml version="1.0" encoding="UTF-8"?>
<Relationships xmlns="http://schemas.openxmlformats.org/package/2006/relationships"><Relationship Id="rId1" Type="http://schemas.openxmlformats.org/officeDocument/2006/relationships/slide" Target="../slides/slide173.xml"/><Relationship Id="rId2" Type="http://schemas.openxmlformats.org/officeDocument/2006/relationships/notesMaster" Target="../notesMasters/notesMaster1.xml"/>
</Relationships>
</file>

<file path=ppt/notesSlides/_rels/notesSlide174.xml.rels><?xml version="1.0" encoding="UTF-8"?>
<Relationships xmlns="http://schemas.openxmlformats.org/package/2006/relationships"><Relationship Id="rId1" Type="http://schemas.openxmlformats.org/officeDocument/2006/relationships/slide" Target="../slides/slide174.xml"/><Relationship Id="rId2" Type="http://schemas.openxmlformats.org/officeDocument/2006/relationships/notesMaster" Target="../notesMasters/notesMaster1.xml"/>
</Relationships>
</file>

<file path=ppt/notesSlides/_rels/notesSlide175.xml.rels><?xml version="1.0" encoding="UTF-8"?>
<Relationships xmlns="http://schemas.openxmlformats.org/package/2006/relationships"><Relationship Id="rId1" Type="http://schemas.openxmlformats.org/officeDocument/2006/relationships/slide" Target="../slides/slide175.xml"/><Relationship Id="rId2" Type="http://schemas.openxmlformats.org/officeDocument/2006/relationships/notesMaster" Target="../notesMasters/notesMaster1.xml"/>
</Relationships>
</file>

<file path=ppt/notesSlides/_rels/notesSlide176.xml.rels><?xml version="1.0" encoding="UTF-8"?>
<Relationships xmlns="http://schemas.openxmlformats.org/package/2006/relationships"><Relationship Id="rId1" Type="http://schemas.openxmlformats.org/officeDocument/2006/relationships/slide" Target="../slides/slide176.xml"/><Relationship Id="rId2" Type="http://schemas.openxmlformats.org/officeDocument/2006/relationships/notesMaster" Target="../notesMasters/notesMaster1.xml"/>
</Relationships>
</file>

<file path=ppt/notesSlides/_rels/notesSlide180.xml.rels><?xml version="1.0" encoding="UTF-8"?>
<Relationships xmlns="http://schemas.openxmlformats.org/package/2006/relationships"><Relationship Id="rId1" Type="http://schemas.openxmlformats.org/officeDocument/2006/relationships/slide" Target="../slides/slide180.xml"/><Relationship Id="rId2" Type="http://schemas.openxmlformats.org/officeDocument/2006/relationships/notesMaster" Target="../notesMasters/notesMaster1.xml"/>
</Relationships>
</file>

<file path=ppt/notesSlides/_rels/notesSlide181.xml.rels><?xml version="1.0" encoding="UTF-8"?>
<Relationships xmlns="http://schemas.openxmlformats.org/package/2006/relationships"><Relationship Id="rId1" Type="http://schemas.openxmlformats.org/officeDocument/2006/relationships/slide" Target="../slides/slide181.xml"/><Relationship Id="rId2" Type="http://schemas.openxmlformats.org/officeDocument/2006/relationships/notesMaster" Target="../notesMasters/notesMaster1.xml"/>
</Relationships>
</file>

<file path=ppt/notesSlides/_rels/notesSlide182.xml.rels><?xml version="1.0" encoding="UTF-8"?>
<Relationships xmlns="http://schemas.openxmlformats.org/package/2006/relationships"><Relationship Id="rId1" Type="http://schemas.openxmlformats.org/officeDocument/2006/relationships/slide" Target="../slides/slide182.xml"/><Relationship Id="rId2" Type="http://schemas.openxmlformats.org/officeDocument/2006/relationships/notesMaster" Target="../notesMasters/notesMaster1.xml"/>
</Relationships>
</file>

<file path=ppt/notesSlides/_rels/notesSlide185.xml.rels><?xml version="1.0" encoding="UTF-8"?>
<Relationships xmlns="http://schemas.openxmlformats.org/package/2006/relationships"><Relationship Id="rId1" Type="http://schemas.openxmlformats.org/officeDocument/2006/relationships/slide" Target="../slides/slide185.xml"/><Relationship Id="rId2" Type="http://schemas.openxmlformats.org/officeDocument/2006/relationships/notesMaster" Target="../notesMasters/notesMaster1.xml"/>
</Relationships>
</file>

<file path=ppt/notesSlides/_rels/notesSlide186.xml.rels><?xml version="1.0" encoding="UTF-8"?>
<Relationships xmlns="http://schemas.openxmlformats.org/package/2006/relationships"><Relationship Id="rId1" Type="http://schemas.openxmlformats.org/officeDocument/2006/relationships/slide" Target="../slides/slide186.xml"/><Relationship Id="rId2" Type="http://schemas.openxmlformats.org/officeDocument/2006/relationships/notesMaster" Target="../notesMasters/notesMaster1.xml"/>
</Relationships>
</file>

<file path=ppt/notesSlides/_rels/notesSlide187.xml.rels><?xml version="1.0" encoding="UTF-8"?>
<Relationships xmlns="http://schemas.openxmlformats.org/package/2006/relationships"><Relationship Id="rId1" Type="http://schemas.openxmlformats.org/officeDocument/2006/relationships/slide" Target="../slides/slide187.xml"/><Relationship Id="rId2" Type="http://schemas.openxmlformats.org/officeDocument/2006/relationships/notesMaster" Target="../notesMasters/notesMaster1.xml"/>
</Relationships>
</file>

<file path=ppt/notesSlides/_rels/notesSlide188.xml.rels><?xml version="1.0" encoding="UTF-8"?>
<Relationships xmlns="http://schemas.openxmlformats.org/package/2006/relationships"><Relationship Id="rId1" Type="http://schemas.openxmlformats.org/officeDocument/2006/relationships/slide" Target="../slides/slide188.xml"/><Relationship Id="rId2" Type="http://schemas.openxmlformats.org/officeDocument/2006/relationships/notesMaster" Target="../notesMasters/notesMaster1.xml"/>
</Relationships>
</file>

<file path=ppt/notesSlides/_rels/notesSlide189.xml.rels><?xml version="1.0" encoding="UTF-8"?>
<Relationships xmlns="http://schemas.openxmlformats.org/package/2006/relationships"><Relationship Id="rId1" Type="http://schemas.openxmlformats.org/officeDocument/2006/relationships/slide" Target="../slides/slide189.xml"/><Relationship Id="rId2" Type="http://schemas.openxmlformats.org/officeDocument/2006/relationships/notesMaster" Target="../notesMasters/notesMaster1.xml"/>
</Relationships>
</file>

<file path=ppt/notesSlides/_rels/notesSlide193.xml.rels><?xml version="1.0" encoding="UTF-8"?>
<Relationships xmlns="http://schemas.openxmlformats.org/package/2006/relationships"><Relationship Id="rId1" Type="http://schemas.openxmlformats.org/officeDocument/2006/relationships/slide" Target="../slides/slide193.xml"/><Relationship Id="rId2" Type="http://schemas.openxmlformats.org/officeDocument/2006/relationships/notesMaster" Target="../notesMasters/notesMaster1.xml"/>
</Relationships>
</file>

<file path=ppt/notesSlides/_rels/notesSlide194.xml.rels><?xml version="1.0" encoding="UTF-8"?>
<Relationships xmlns="http://schemas.openxmlformats.org/package/2006/relationships"><Relationship Id="rId1" Type="http://schemas.openxmlformats.org/officeDocument/2006/relationships/slide" Target="../slides/slide194.xml"/><Relationship Id="rId2" Type="http://schemas.openxmlformats.org/officeDocument/2006/relationships/notesMaster" Target="../notesMasters/notesMaster1.xml"/>
</Relationships>
</file>

<file path=ppt/notesSlides/_rels/notesSlide195.xml.rels><?xml version="1.0" encoding="UTF-8"?>
<Relationships xmlns="http://schemas.openxmlformats.org/package/2006/relationships"><Relationship Id="rId1" Type="http://schemas.openxmlformats.org/officeDocument/2006/relationships/slide" Target="../slides/slide195.xml"/><Relationship Id="rId2" Type="http://schemas.openxmlformats.org/officeDocument/2006/relationships/notesMaster" Target="../notesMasters/notesMaster1.xml"/>
</Relationships>
</file>

<file path=ppt/notesSlides/_rels/notesSlide196.xml.rels><?xml version="1.0" encoding="UTF-8"?>
<Relationships xmlns="http://schemas.openxmlformats.org/package/2006/relationships"><Relationship Id="rId1" Type="http://schemas.openxmlformats.org/officeDocument/2006/relationships/slide" Target="../slides/slide196.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01.xml.rels><?xml version="1.0" encoding="UTF-8"?>
<Relationships xmlns="http://schemas.openxmlformats.org/package/2006/relationships"><Relationship Id="rId1" Type="http://schemas.openxmlformats.org/officeDocument/2006/relationships/slide" Target="../slides/slide201.xml"/><Relationship Id="rId2" Type="http://schemas.openxmlformats.org/officeDocument/2006/relationships/notesMaster" Target="../notesMasters/notesMaster1.xml"/>
</Relationships>
</file>

<file path=ppt/notesSlides/_rels/notesSlide204.xml.rels><?xml version="1.0" encoding="UTF-8"?>
<Relationships xmlns="http://schemas.openxmlformats.org/package/2006/relationships"><Relationship Id="rId1" Type="http://schemas.openxmlformats.org/officeDocument/2006/relationships/slide" Target="../slides/slide204.xml"/><Relationship Id="rId2" Type="http://schemas.openxmlformats.org/officeDocument/2006/relationships/notesMaster" Target="../notesMasters/notesMaster1.xml"/>
</Relationships>
</file>

<file path=ppt/notesSlides/_rels/notesSlide205.xml.rels><?xml version="1.0" encoding="UTF-8"?>
<Relationships xmlns="http://schemas.openxmlformats.org/package/2006/relationships"><Relationship Id="rId1" Type="http://schemas.openxmlformats.org/officeDocument/2006/relationships/slide" Target="../slides/slide205.xml"/><Relationship Id="rId2" Type="http://schemas.openxmlformats.org/officeDocument/2006/relationships/notesMaster" Target="../notesMasters/notesMaster1.xml"/>
</Relationships>
</file>

<file path=ppt/notesSlides/_rels/notesSlide206.xml.rels><?xml version="1.0" encoding="UTF-8"?>
<Relationships xmlns="http://schemas.openxmlformats.org/package/2006/relationships"><Relationship Id="rId1" Type="http://schemas.openxmlformats.org/officeDocument/2006/relationships/slide" Target="../slides/slide206.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10.xml.rels><?xml version="1.0" encoding="UTF-8"?>
<Relationships xmlns="http://schemas.openxmlformats.org/package/2006/relationships"><Relationship Id="rId1" Type="http://schemas.openxmlformats.org/officeDocument/2006/relationships/slide" Target="../slides/slide210.xml"/><Relationship Id="rId2" Type="http://schemas.openxmlformats.org/officeDocument/2006/relationships/notesMaster" Target="../notesMasters/notesMaster1.xml"/>
</Relationships>
</file>

<file path=ppt/notesSlides/_rels/notesSlide211.xml.rels><?xml version="1.0" encoding="UTF-8"?>
<Relationships xmlns="http://schemas.openxmlformats.org/package/2006/relationships"><Relationship Id="rId1" Type="http://schemas.openxmlformats.org/officeDocument/2006/relationships/slide" Target="../slides/slide211.xml"/><Relationship Id="rId2" Type="http://schemas.openxmlformats.org/officeDocument/2006/relationships/notesMaster" Target="../notesMasters/notesMaster1.xml"/>
</Relationships>
</file>

<file path=ppt/notesSlides/_rels/notesSlide213.xml.rels><?xml version="1.0" encoding="UTF-8"?>
<Relationships xmlns="http://schemas.openxmlformats.org/package/2006/relationships"><Relationship Id="rId1" Type="http://schemas.openxmlformats.org/officeDocument/2006/relationships/slide" Target="../slides/slide213.xml"/><Relationship Id="rId2" Type="http://schemas.openxmlformats.org/officeDocument/2006/relationships/notesMaster" Target="../notesMasters/notesMaster1.xml"/>
</Relationships>
</file>

<file path=ppt/notesSlides/_rels/notesSlide214.xml.rels><?xml version="1.0" encoding="UTF-8"?>
<Relationships xmlns="http://schemas.openxmlformats.org/package/2006/relationships"><Relationship Id="rId1" Type="http://schemas.openxmlformats.org/officeDocument/2006/relationships/slide" Target="../slides/slide214.xml"/><Relationship Id="rId2" Type="http://schemas.openxmlformats.org/officeDocument/2006/relationships/notesMaster" Target="../notesMasters/notesMaster1.xml"/>
</Relationships>
</file>

<file path=ppt/notesSlides/_rels/notesSlide215.xml.rels><?xml version="1.0" encoding="UTF-8"?>
<Relationships xmlns="http://schemas.openxmlformats.org/package/2006/relationships"><Relationship Id="rId1" Type="http://schemas.openxmlformats.org/officeDocument/2006/relationships/slide" Target="../slides/slide215.xml"/><Relationship Id="rId2" Type="http://schemas.openxmlformats.org/officeDocument/2006/relationships/notesMaster" Target="../notesMasters/notesMaster1.xml"/>
</Relationships>
</file>

<file path=ppt/notesSlides/_rels/notesSlide218.xml.rels><?xml version="1.0" encoding="UTF-8"?>
<Relationships xmlns="http://schemas.openxmlformats.org/package/2006/relationships"><Relationship Id="rId1" Type="http://schemas.openxmlformats.org/officeDocument/2006/relationships/slide" Target="../slides/slide218.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22.xml.rels><?xml version="1.0" encoding="UTF-8"?>
<Relationships xmlns="http://schemas.openxmlformats.org/package/2006/relationships"><Relationship Id="rId1" Type="http://schemas.openxmlformats.org/officeDocument/2006/relationships/slide" Target="../slides/slide222.xml"/><Relationship Id="rId2" Type="http://schemas.openxmlformats.org/officeDocument/2006/relationships/notesMaster" Target="../notesMasters/notesMaster1.xml"/>
</Relationships>
</file>

<file path=ppt/notesSlides/_rels/notesSlide223.xml.rels><?xml version="1.0" encoding="UTF-8"?>
<Relationships xmlns="http://schemas.openxmlformats.org/package/2006/relationships"><Relationship Id="rId1" Type="http://schemas.openxmlformats.org/officeDocument/2006/relationships/slide" Target="../slides/slide223.xml"/><Relationship Id="rId2" Type="http://schemas.openxmlformats.org/officeDocument/2006/relationships/notesMaster" Target="../notesMasters/notesMaster1.xml"/>
</Relationships>
</file>

<file path=ppt/notesSlides/_rels/notesSlide224.xml.rels><?xml version="1.0" encoding="UTF-8"?>
<Relationships xmlns="http://schemas.openxmlformats.org/package/2006/relationships"><Relationship Id="rId1" Type="http://schemas.openxmlformats.org/officeDocument/2006/relationships/slide" Target="../slides/slide224.xml"/><Relationship Id="rId2" Type="http://schemas.openxmlformats.org/officeDocument/2006/relationships/notesMaster" Target="../notesMasters/notesMaster1.xml"/>
</Relationships>
</file>

<file path=ppt/notesSlides/_rels/notesSlide229.xml.rels><?xml version="1.0" encoding="UTF-8"?>
<Relationships xmlns="http://schemas.openxmlformats.org/package/2006/relationships"><Relationship Id="rId1" Type="http://schemas.openxmlformats.org/officeDocument/2006/relationships/slide" Target="../slides/slide229.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30.xml.rels><?xml version="1.0" encoding="UTF-8"?>
<Relationships xmlns="http://schemas.openxmlformats.org/package/2006/relationships"><Relationship Id="rId1" Type="http://schemas.openxmlformats.org/officeDocument/2006/relationships/slide" Target="../slides/slide230.xml"/><Relationship Id="rId2" Type="http://schemas.openxmlformats.org/officeDocument/2006/relationships/notesMaster" Target="../notesMasters/notesMaster1.xml"/>
</Relationships>
</file>

<file path=ppt/notesSlides/_rels/notesSlide231.xml.rels><?xml version="1.0" encoding="UTF-8"?>
<Relationships xmlns="http://schemas.openxmlformats.org/package/2006/relationships"><Relationship Id="rId1" Type="http://schemas.openxmlformats.org/officeDocument/2006/relationships/slide" Target="../slides/slide231.xml"/><Relationship Id="rId2" Type="http://schemas.openxmlformats.org/officeDocument/2006/relationships/notesMaster" Target="../notesMasters/notesMaster1.xml"/>
</Relationships>
</file>

<file path=ppt/notesSlides/_rels/notesSlide232.xml.rels><?xml version="1.0" encoding="UTF-8"?>
<Relationships xmlns="http://schemas.openxmlformats.org/package/2006/relationships"><Relationship Id="rId1" Type="http://schemas.openxmlformats.org/officeDocument/2006/relationships/slide" Target="../slides/slide232.xml"/><Relationship Id="rId2" Type="http://schemas.openxmlformats.org/officeDocument/2006/relationships/notesMaster" Target="../notesMasters/notesMaster1.xml"/>
</Relationships>
</file>

<file path=ppt/notesSlides/_rels/notesSlide234.xml.rels><?xml version="1.0" encoding="UTF-8"?>
<Relationships xmlns="http://schemas.openxmlformats.org/package/2006/relationships"><Relationship Id="rId1" Type="http://schemas.openxmlformats.org/officeDocument/2006/relationships/slide" Target="../slides/slide234.xml"/><Relationship Id="rId2" Type="http://schemas.openxmlformats.org/officeDocument/2006/relationships/notesMaster" Target="../notesMasters/notesMaster1.xml"/>
</Relationships>
</file>

<file path=ppt/notesSlides/_rels/notesSlide235.xml.rels><?xml version="1.0" encoding="UTF-8"?>
<Relationships xmlns="http://schemas.openxmlformats.org/package/2006/relationships"><Relationship Id="rId1" Type="http://schemas.openxmlformats.org/officeDocument/2006/relationships/slide" Target="../slides/slide235.xml"/><Relationship Id="rId2" Type="http://schemas.openxmlformats.org/officeDocument/2006/relationships/notesMaster" Target="../notesMasters/notesMaster1.xml"/>
</Relationships>
</file>

<file path=ppt/notesSlides/_rels/notesSlide236.xml.rels><?xml version="1.0" encoding="UTF-8"?>
<Relationships xmlns="http://schemas.openxmlformats.org/package/2006/relationships"><Relationship Id="rId1" Type="http://schemas.openxmlformats.org/officeDocument/2006/relationships/slide" Target="../slides/slide236.xml"/><Relationship Id="rId2" Type="http://schemas.openxmlformats.org/officeDocument/2006/relationships/notesMaster" Target="../notesMasters/notesMaster1.xml"/>
</Relationships>
</file>

<file path=ppt/notesSlides/_rels/notesSlide239.xml.rels><?xml version="1.0" encoding="UTF-8"?>
<Relationships xmlns="http://schemas.openxmlformats.org/package/2006/relationships"><Relationship Id="rId1" Type="http://schemas.openxmlformats.org/officeDocument/2006/relationships/slide" Target="../slides/slide239.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40.xml.rels><?xml version="1.0" encoding="UTF-8"?>
<Relationships xmlns="http://schemas.openxmlformats.org/package/2006/relationships"><Relationship Id="rId1" Type="http://schemas.openxmlformats.org/officeDocument/2006/relationships/slide" Target="../slides/slide240.xml"/><Relationship Id="rId2" Type="http://schemas.openxmlformats.org/officeDocument/2006/relationships/notesMaster" Target="../notesMasters/notesMaster1.xml"/>
</Relationships>
</file>

<file path=ppt/notesSlides/_rels/notesSlide241.xml.rels><?xml version="1.0" encoding="UTF-8"?>
<Relationships xmlns="http://schemas.openxmlformats.org/package/2006/relationships"><Relationship Id="rId1" Type="http://schemas.openxmlformats.org/officeDocument/2006/relationships/slide" Target="../slides/slide241.xml"/><Relationship Id="rId2" Type="http://schemas.openxmlformats.org/officeDocument/2006/relationships/notesMaster" Target="../notesMasters/notesMaster1.xml"/>
</Relationships>
</file>

<file path=ppt/notesSlides/_rels/notesSlide242.xml.rels><?xml version="1.0" encoding="UTF-8"?>
<Relationships xmlns="http://schemas.openxmlformats.org/package/2006/relationships"><Relationship Id="rId1" Type="http://schemas.openxmlformats.org/officeDocument/2006/relationships/slide" Target="../slides/slide242.xml"/><Relationship Id="rId2" Type="http://schemas.openxmlformats.org/officeDocument/2006/relationships/notesMaster" Target="../notesMasters/notesMaster1.xml"/>
</Relationships>
</file>

<file path=ppt/notesSlides/_rels/notesSlide244.xml.rels><?xml version="1.0" encoding="UTF-8"?>
<Relationships xmlns="http://schemas.openxmlformats.org/package/2006/relationships"><Relationship Id="rId1" Type="http://schemas.openxmlformats.org/officeDocument/2006/relationships/slide" Target="../slides/slide244.xml"/><Relationship Id="rId2" Type="http://schemas.openxmlformats.org/officeDocument/2006/relationships/notesMaster" Target="../notesMasters/notesMaster1.xml"/>
</Relationships>
</file>

<file path=ppt/notesSlides/_rels/notesSlide245.xml.rels><?xml version="1.0" encoding="UTF-8"?>
<Relationships xmlns="http://schemas.openxmlformats.org/package/2006/relationships"><Relationship Id="rId1" Type="http://schemas.openxmlformats.org/officeDocument/2006/relationships/slide" Target="../slides/slide245.xml"/><Relationship Id="rId2" Type="http://schemas.openxmlformats.org/officeDocument/2006/relationships/notesMaster" Target="../notesMasters/notesMaster1.xml"/>
</Relationships>
</file>

<file path=ppt/notesSlides/_rels/notesSlide248.xml.rels><?xml version="1.0" encoding="UTF-8"?>
<Relationships xmlns="http://schemas.openxmlformats.org/package/2006/relationships"><Relationship Id="rId1" Type="http://schemas.openxmlformats.org/officeDocument/2006/relationships/slide" Target="../slides/slide248.xml"/><Relationship Id="rId2" Type="http://schemas.openxmlformats.org/officeDocument/2006/relationships/notesMaster" Target="../notesMasters/notesMaster1.xml"/>
</Relationships>
</file>

<file path=ppt/notesSlides/_rels/notesSlide249.xml.rels><?xml version="1.0" encoding="UTF-8"?>
<Relationships xmlns="http://schemas.openxmlformats.org/package/2006/relationships"><Relationship Id="rId1" Type="http://schemas.openxmlformats.org/officeDocument/2006/relationships/slide" Target="../slides/slide249.xml"/><Relationship Id="rId2" Type="http://schemas.openxmlformats.org/officeDocument/2006/relationships/notesMaster" Target="../notesMasters/notesMaster1.xml"/>
</Relationships>
</file>

<file path=ppt/notesSlides/_rels/notesSlide250.xml.rels><?xml version="1.0" encoding="UTF-8"?>
<Relationships xmlns="http://schemas.openxmlformats.org/package/2006/relationships"><Relationship Id="rId1" Type="http://schemas.openxmlformats.org/officeDocument/2006/relationships/slide" Target="../slides/slide250.xml"/><Relationship Id="rId2" Type="http://schemas.openxmlformats.org/officeDocument/2006/relationships/notesMaster" Target="../notesMasters/notesMaster1.xml"/>
</Relationships>
</file>

<file path=ppt/notesSlides/_rels/notesSlide251.xml.rels><?xml version="1.0" encoding="UTF-8"?>
<Relationships xmlns="http://schemas.openxmlformats.org/package/2006/relationships"><Relationship Id="rId1" Type="http://schemas.openxmlformats.org/officeDocument/2006/relationships/slide" Target="../slides/slide251.xml"/><Relationship Id="rId2" Type="http://schemas.openxmlformats.org/officeDocument/2006/relationships/notesMaster" Target="../notesMasters/notesMaster1.xml"/>
</Relationships>
</file>

<file path=ppt/notesSlides/_rels/notesSlide252.xml.rels><?xml version="1.0" encoding="UTF-8"?>
<Relationships xmlns="http://schemas.openxmlformats.org/package/2006/relationships"><Relationship Id="rId1" Type="http://schemas.openxmlformats.org/officeDocument/2006/relationships/slide" Target="../slides/slide252.xml"/><Relationship Id="rId2" Type="http://schemas.openxmlformats.org/officeDocument/2006/relationships/notesMaster" Target="../notesMasters/notesMaster1.xml"/>
</Relationships>
</file>

<file path=ppt/notesSlides/_rels/notesSlide255.xml.rels><?xml version="1.0" encoding="UTF-8"?>
<Relationships xmlns="http://schemas.openxmlformats.org/package/2006/relationships"><Relationship Id="rId1" Type="http://schemas.openxmlformats.org/officeDocument/2006/relationships/slide" Target="../slides/slide255.xml"/><Relationship Id="rId2" Type="http://schemas.openxmlformats.org/officeDocument/2006/relationships/notesMaster" Target="../notesMasters/notesMaster1.xml"/>
</Relationships>
</file>

<file path=ppt/notesSlides/_rels/notesSlide256.xml.rels><?xml version="1.0" encoding="UTF-8"?>
<Relationships xmlns="http://schemas.openxmlformats.org/package/2006/relationships"><Relationship Id="rId1" Type="http://schemas.openxmlformats.org/officeDocument/2006/relationships/slide" Target="../slides/slide256.xml"/><Relationship Id="rId2" Type="http://schemas.openxmlformats.org/officeDocument/2006/relationships/notesMaster" Target="../notesMasters/notesMaster1.xml"/>
</Relationships>
</file>

<file path=ppt/notesSlides/_rels/notesSlide257.xml.rels><?xml version="1.0" encoding="UTF-8"?>
<Relationships xmlns="http://schemas.openxmlformats.org/package/2006/relationships"><Relationship Id="rId1" Type="http://schemas.openxmlformats.org/officeDocument/2006/relationships/slide" Target="../slides/slide257.xml"/><Relationship Id="rId2" Type="http://schemas.openxmlformats.org/officeDocument/2006/relationships/notesMaster" Target="../notesMasters/notesMaster1.xml"/>
</Relationships>
</file>

<file path=ppt/notesSlides/_rels/notesSlide260.xml.rels><?xml version="1.0" encoding="UTF-8"?>
<Relationships xmlns="http://schemas.openxmlformats.org/package/2006/relationships"><Relationship Id="rId1" Type="http://schemas.openxmlformats.org/officeDocument/2006/relationships/slide" Target="../slides/slide260.xml"/><Relationship Id="rId2" Type="http://schemas.openxmlformats.org/officeDocument/2006/relationships/notesMaster" Target="../notesMasters/notesMaster1.xml"/>
</Relationships>
</file>

<file path=ppt/notesSlides/_rels/notesSlide261.xml.rels><?xml version="1.0" encoding="UTF-8"?>
<Relationships xmlns="http://schemas.openxmlformats.org/package/2006/relationships"><Relationship Id="rId1" Type="http://schemas.openxmlformats.org/officeDocument/2006/relationships/slide" Target="../slides/slide261.xml"/><Relationship Id="rId2" Type="http://schemas.openxmlformats.org/officeDocument/2006/relationships/notesMaster" Target="../notesMasters/notesMaster1.xml"/>
</Relationships>
</file>

<file path=ppt/notesSlides/_rels/notesSlide262.xml.rels><?xml version="1.0" encoding="UTF-8"?>
<Relationships xmlns="http://schemas.openxmlformats.org/package/2006/relationships"><Relationship Id="rId1" Type="http://schemas.openxmlformats.org/officeDocument/2006/relationships/slide" Target="../slides/slide262.xml"/><Relationship Id="rId2" Type="http://schemas.openxmlformats.org/officeDocument/2006/relationships/notesMaster" Target="../notesMasters/notesMaster1.xml"/>
</Relationships>
</file>

<file path=ppt/notesSlides/_rels/notesSlide267.xml.rels><?xml version="1.0" encoding="UTF-8"?>
<Relationships xmlns="http://schemas.openxmlformats.org/package/2006/relationships"><Relationship Id="rId1" Type="http://schemas.openxmlformats.org/officeDocument/2006/relationships/slide" Target="../slides/slide267.xml"/><Relationship Id="rId2" Type="http://schemas.openxmlformats.org/officeDocument/2006/relationships/notesMaster" Target="../notesMasters/notesMaster1.xml"/>
</Relationships>
</file>

<file path=ppt/notesSlides/_rels/notesSlide268.xml.rels><?xml version="1.0" encoding="UTF-8"?>
<Relationships xmlns="http://schemas.openxmlformats.org/package/2006/relationships"><Relationship Id="rId1" Type="http://schemas.openxmlformats.org/officeDocument/2006/relationships/slide" Target="../slides/slide268.xml"/><Relationship Id="rId2" Type="http://schemas.openxmlformats.org/officeDocument/2006/relationships/notesMaster" Target="../notesMasters/notesMaster1.xml"/>
</Relationships>
</file>

<file path=ppt/notesSlides/_rels/notesSlide272.xml.rels><?xml version="1.0" encoding="UTF-8"?>
<Relationships xmlns="http://schemas.openxmlformats.org/package/2006/relationships"><Relationship Id="rId1" Type="http://schemas.openxmlformats.org/officeDocument/2006/relationships/slide" Target="../slides/slide272.xml"/><Relationship Id="rId2" Type="http://schemas.openxmlformats.org/officeDocument/2006/relationships/notesMaster" Target="../notesMasters/notesMaster1.xml"/>
</Relationships>
</file>

<file path=ppt/notesSlides/_rels/notesSlide273.xml.rels><?xml version="1.0" encoding="UTF-8"?>
<Relationships xmlns="http://schemas.openxmlformats.org/package/2006/relationships"><Relationship Id="rId1" Type="http://schemas.openxmlformats.org/officeDocument/2006/relationships/slide" Target="../slides/slide273.xml"/><Relationship Id="rId2" Type="http://schemas.openxmlformats.org/officeDocument/2006/relationships/notesMaster" Target="../notesMasters/notesMaster1.xml"/>
</Relationships>
</file>

<file path=ppt/notesSlides/_rels/notesSlide274.xml.rels><?xml version="1.0" encoding="UTF-8"?>
<Relationships xmlns="http://schemas.openxmlformats.org/package/2006/relationships"><Relationship Id="rId1" Type="http://schemas.openxmlformats.org/officeDocument/2006/relationships/slide" Target="../slides/slide274.xml"/><Relationship Id="rId2" Type="http://schemas.openxmlformats.org/officeDocument/2006/relationships/notesMaster" Target="../notesMasters/notesMaster1.xml"/>
</Relationships>
</file>

<file path=ppt/notesSlides/_rels/notesSlide275.xml.rels><?xml version="1.0" encoding="UTF-8"?>
<Relationships xmlns="http://schemas.openxmlformats.org/package/2006/relationships"><Relationship Id="rId1" Type="http://schemas.openxmlformats.org/officeDocument/2006/relationships/slide" Target="../slides/slide275.xml"/><Relationship Id="rId2" Type="http://schemas.openxmlformats.org/officeDocument/2006/relationships/notesMaster" Target="../notesMasters/notesMaster1.xml"/>
</Relationships>
</file>

<file path=ppt/notesSlides/_rels/notesSlide277.xml.rels><?xml version="1.0" encoding="UTF-8"?>
<Relationships xmlns="http://schemas.openxmlformats.org/package/2006/relationships"><Relationship Id="rId1" Type="http://schemas.openxmlformats.org/officeDocument/2006/relationships/slide" Target="../slides/slide277.xml"/><Relationship Id="rId2" Type="http://schemas.openxmlformats.org/officeDocument/2006/relationships/notesMaster" Target="../notesMasters/notesMaster1.xml"/>
</Relationships>
</file>

<file path=ppt/notesSlides/_rels/notesSlide279.xml.rels><?xml version="1.0" encoding="UTF-8"?>
<Relationships xmlns="http://schemas.openxmlformats.org/package/2006/relationships"><Relationship Id="rId1" Type="http://schemas.openxmlformats.org/officeDocument/2006/relationships/slide" Target="../slides/slide279.xml"/><Relationship Id="rId2" Type="http://schemas.openxmlformats.org/officeDocument/2006/relationships/notesMaster" Target="../notesMasters/notesMaster1.xml"/>
</Relationships>
</file>

<file path=ppt/notesSlides/_rels/notesSlide280.xml.rels><?xml version="1.0" encoding="UTF-8"?>
<Relationships xmlns="http://schemas.openxmlformats.org/package/2006/relationships"><Relationship Id="rId1" Type="http://schemas.openxmlformats.org/officeDocument/2006/relationships/slide" Target="../slides/slide280.xml"/><Relationship Id="rId2" Type="http://schemas.openxmlformats.org/officeDocument/2006/relationships/notesMaster" Target="../notesMasters/notesMaster1.xml"/>
</Relationships>
</file>

<file path=ppt/notesSlides/_rels/notesSlide281.xml.rels><?xml version="1.0" encoding="UTF-8"?>
<Relationships xmlns="http://schemas.openxmlformats.org/package/2006/relationships"><Relationship Id="rId1" Type="http://schemas.openxmlformats.org/officeDocument/2006/relationships/slide" Target="../slides/slide281.xml"/><Relationship Id="rId2" Type="http://schemas.openxmlformats.org/officeDocument/2006/relationships/notesMaster" Target="../notesMasters/notesMaster1.xml"/>
</Relationships>
</file>

<file path=ppt/notesSlides/_rels/notesSlide282.xml.rels><?xml version="1.0" encoding="UTF-8"?>
<Relationships xmlns="http://schemas.openxmlformats.org/package/2006/relationships"><Relationship Id="rId1" Type="http://schemas.openxmlformats.org/officeDocument/2006/relationships/slide" Target="../slides/slide282.xml"/><Relationship Id="rId2" Type="http://schemas.openxmlformats.org/officeDocument/2006/relationships/notesMaster" Target="../notesMasters/notesMaster1.xml"/>
</Relationships>
</file>

<file path=ppt/notesSlides/_rels/notesSlide285.xml.rels><?xml version="1.0" encoding="UTF-8"?>
<Relationships xmlns="http://schemas.openxmlformats.org/package/2006/relationships"><Relationship Id="rId1" Type="http://schemas.openxmlformats.org/officeDocument/2006/relationships/slide" Target="../slides/slide285.xml"/><Relationship Id="rId2" Type="http://schemas.openxmlformats.org/officeDocument/2006/relationships/notesMaster" Target="../notesMasters/notesMaster1.xml"/>
</Relationships>
</file>

<file path=ppt/notesSlides/_rels/notesSlide286.xml.rels><?xml version="1.0" encoding="UTF-8"?>
<Relationships xmlns="http://schemas.openxmlformats.org/package/2006/relationships"><Relationship Id="rId1" Type="http://schemas.openxmlformats.org/officeDocument/2006/relationships/slide" Target="../slides/slide286.xml"/><Relationship Id="rId2" Type="http://schemas.openxmlformats.org/officeDocument/2006/relationships/notesMaster" Target="../notesMasters/notesMaster1.xml"/>
</Relationships>
</file>

<file path=ppt/notesSlides/_rels/notesSlide287.xml.rels><?xml version="1.0" encoding="UTF-8"?>
<Relationships xmlns="http://schemas.openxmlformats.org/package/2006/relationships"><Relationship Id="rId1" Type="http://schemas.openxmlformats.org/officeDocument/2006/relationships/slide" Target="../slides/slide287.xml"/><Relationship Id="rId2" Type="http://schemas.openxmlformats.org/officeDocument/2006/relationships/notesMaster" Target="../notesMasters/notesMaster1.xml"/>
</Relationships>
</file>

<file path=ppt/notesSlides/_rels/notesSlide288.xml.rels><?xml version="1.0" encoding="UTF-8"?>
<Relationships xmlns="http://schemas.openxmlformats.org/package/2006/relationships"><Relationship Id="rId1" Type="http://schemas.openxmlformats.org/officeDocument/2006/relationships/slide" Target="../slides/slide288.xml"/><Relationship Id="rId2" Type="http://schemas.openxmlformats.org/officeDocument/2006/relationships/notesMaster" Target="../notesMasters/notesMaster1.xml"/>
</Relationships>
</file>

<file path=ppt/notesSlides/_rels/notesSlide291.xml.rels><?xml version="1.0" encoding="UTF-8"?>
<Relationships xmlns="http://schemas.openxmlformats.org/package/2006/relationships"><Relationship Id="rId1" Type="http://schemas.openxmlformats.org/officeDocument/2006/relationships/slide" Target="../slides/slide291.xml"/><Relationship Id="rId2" Type="http://schemas.openxmlformats.org/officeDocument/2006/relationships/notesMaster" Target="../notesMasters/notesMaster1.xml"/>
</Relationships>
</file>

<file path=ppt/notesSlides/_rels/notesSlide292.xml.rels><?xml version="1.0" encoding="UTF-8"?>
<Relationships xmlns="http://schemas.openxmlformats.org/package/2006/relationships"><Relationship Id="rId1" Type="http://schemas.openxmlformats.org/officeDocument/2006/relationships/slide" Target="../slides/slide292.xml"/><Relationship Id="rId2" Type="http://schemas.openxmlformats.org/officeDocument/2006/relationships/notesMaster" Target="../notesMasters/notesMaster1.xml"/>
</Relationships>
</file>

<file path=ppt/notesSlides/_rels/notesSlide297.xml.rels><?xml version="1.0" encoding="UTF-8"?>
<Relationships xmlns="http://schemas.openxmlformats.org/package/2006/relationships"><Relationship Id="rId1" Type="http://schemas.openxmlformats.org/officeDocument/2006/relationships/slide" Target="../slides/slide297.xml"/><Relationship Id="rId2" Type="http://schemas.openxmlformats.org/officeDocument/2006/relationships/notesMaster" Target="../notesMasters/notesMaster1.xml"/>
</Relationships>
</file>

<file path=ppt/notesSlides/_rels/notesSlide298.xml.rels><?xml version="1.0" encoding="UTF-8"?>
<Relationships xmlns="http://schemas.openxmlformats.org/package/2006/relationships"><Relationship Id="rId1" Type="http://schemas.openxmlformats.org/officeDocument/2006/relationships/slide" Target="../slides/slide298.xml"/><Relationship Id="rId2" Type="http://schemas.openxmlformats.org/officeDocument/2006/relationships/notesMaster" Target="../notesMasters/notesMaster1.xml"/>
</Relationships>
</file>

<file path=ppt/notesSlides/_rels/notesSlide299.xml.rels><?xml version="1.0" encoding="UTF-8"?>
<Relationships xmlns="http://schemas.openxmlformats.org/package/2006/relationships"><Relationship Id="rId1" Type="http://schemas.openxmlformats.org/officeDocument/2006/relationships/slide" Target="../slides/slide299.xml"/><Relationship Id="rId2" Type="http://schemas.openxmlformats.org/officeDocument/2006/relationships/notesMaster" Target="../notesMasters/notesMaster1.xml"/>
</Relationships>
</file>

<file path=ppt/notesSlides/_rels/notesSlide300.xml.rels><?xml version="1.0" encoding="UTF-8"?>
<Relationships xmlns="http://schemas.openxmlformats.org/package/2006/relationships"><Relationship Id="rId1" Type="http://schemas.openxmlformats.org/officeDocument/2006/relationships/slide" Target="../slides/slide300.xml"/><Relationship Id="rId2" Type="http://schemas.openxmlformats.org/officeDocument/2006/relationships/notesMaster" Target="../notesMasters/notesMaster1.xml"/>
</Relationships>
</file>

<file path=ppt/notesSlides/_rels/notesSlide301.xml.rels><?xml version="1.0" encoding="UTF-8"?>
<Relationships xmlns="http://schemas.openxmlformats.org/package/2006/relationships"><Relationship Id="rId1" Type="http://schemas.openxmlformats.org/officeDocument/2006/relationships/slide" Target="../slides/slide301.xml"/><Relationship Id="rId2" Type="http://schemas.openxmlformats.org/officeDocument/2006/relationships/notesMaster" Target="../notesMasters/notesMaster1.xml"/>
</Relationships>
</file>

<file path=ppt/notesSlides/_rels/notesSlide302.xml.rels><?xml version="1.0" encoding="UTF-8"?>
<Relationships xmlns="http://schemas.openxmlformats.org/package/2006/relationships"><Relationship Id="rId1" Type="http://schemas.openxmlformats.org/officeDocument/2006/relationships/slide" Target="../slides/slide302.xml"/><Relationship Id="rId2" Type="http://schemas.openxmlformats.org/officeDocument/2006/relationships/notesMaster" Target="../notesMasters/notesMaster1.xml"/>
</Relationships>
</file>

<file path=ppt/notesSlides/_rels/notesSlide306.xml.rels><?xml version="1.0" encoding="UTF-8"?>
<Relationships xmlns="http://schemas.openxmlformats.org/package/2006/relationships"><Relationship Id="rId1" Type="http://schemas.openxmlformats.org/officeDocument/2006/relationships/slide" Target="../slides/slide306.xml"/><Relationship Id="rId2" Type="http://schemas.openxmlformats.org/officeDocument/2006/relationships/notesMaster" Target="../notesMasters/notesMaster1.xml"/>
</Relationships>
</file>

<file path=ppt/notesSlides/_rels/notesSlide307.xml.rels><?xml version="1.0" encoding="UTF-8"?>
<Relationships xmlns="http://schemas.openxmlformats.org/package/2006/relationships"><Relationship Id="rId1" Type="http://schemas.openxmlformats.org/officeDocument/2006/relationships/slide" Target="../slides/slide307.xml"/><Relationship Id="rId2" Type="http://schemas.openxmlformats.org/officeDocument/2006/relationships/notesMaster" Target="../notesMasters/notesMaster1.xml"/>
</Relationships>
</file>

<file path=ppt/notesSlides/_rels/notesSlide308.xml.rels><?xml version="1.0" encoding="UTF-8"?>
<Relationships xmlns="http://schemas.openxmlformats.org/package/2006/relationships"><Relationship Id="rId1" Type="http://schemas.openxmlformats.org/officeDocument/2006/relationships/slide" Target="../slides/slide308.xml"/><Relationship Id="rId2" Type="http://schemas.openxmlformats.org/officeDocument/2006/relationships/notesMaster" Target="../notesMasters/notesMaster1.xml"/>
</Relationships>
</file>

<file path=ppt/notesSlides/_rels/notesSlide309.xml.rels><?xml version="1.0" encoding="UTF-8"?>
<Relationships xmlns="http://schemas.openxmlformats.org/package/2006/relationships"><Relationship Id="rId1" Type="http://schemas.openxmlformats.org/officeDocument/2006/relationships/slide" Target="../slides/slide309.xml"/><Relationship Id="rId2" Type="http://schemas.openxmlformats.org/officeDocument/2006/relationships/notesMaster" Target="../notesMasters/notesMaster1.xml"/>
</Relationships>
</file>

<file path=ppt/notesSlides/_rels/notesSlide310.xml.rels><?xml version="1.0" encoding="UTF-8"?>
<Relationships xmlns="http://schemas.openxmlformats.org/package/2006/relationships"><Relationship Id="rId1" Type="http://schemas.openxmlformats.org/officeDocument/2006/relationships/slide" Target="../slides/slide310.xml"/><Relationship Id="rId2" Type="http://schemas.openxmlformats.org/officeDocument/2006/relationships/notesMaster" Target="../notesMasters/notesMaster1.xml"/>
</Relationships>
</file>

<file path=ppt/notesSlides/_rels/notesSlide313.xml.rels><?xml version="1.0" encoding="UTF-8"?>
<Relationships xmlns="http://schemas.openxmlformats.org/package/2006/relationships"><Relationship Id="rId1" Type="http://schemas.openxmlformats.org/officeDocument/2006/relationships/slide" Target="../slides/slide313.xml"/><Relationship Id="rId2" Type="http://schemas.openxmlformats.org/officeDocument/2006/relationships/notesMaster" Target="../notesMasters/notesMaster1.xml"/>
</Relationships>
</file>

<file path=ppt/notesSlides/_rels/notesSlide314.xml.rels><?xml version="1.0" encoding="UTF-8"?>
<Relationships xmlns="http://schemas.openxmlformats.org/package/2006/relationships"><Relationship Id="rId1" Type="http://schemas.openxmlformats.org/officeDocument/2006/relationships/slide" Target="../slides/slide314.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8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0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0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0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0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0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2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2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2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2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2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4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4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4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4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4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5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5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5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5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5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6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6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6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6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1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6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9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9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7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8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8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8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8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8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9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0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9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0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0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0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0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0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0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1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2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2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2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2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2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3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4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4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4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4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4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5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6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6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6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6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6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7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8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2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8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8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8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8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9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9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9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9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29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30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30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0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0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0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2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2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2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2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2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4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4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4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4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4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6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6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6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6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6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8"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9"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81"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83"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4"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85"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6" name="CustomShape 1"/>
          <p:cNvSpPr/>
          <p:nvPr/>
        </p:nvSpPr>
        <p:spPr>
          <a:xfrm>
            <a:off x="1106640" y="812880"/>
            <a:ext cx="5342400" cy="400572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87" name="PlaceHolder 2"/>
          <p:cNvSpPr>
            <a:spLocks noGrp="1"/>
          </p:cNvSpPr>
          <p:nvPr>
            <p:ph type="body"/>
          </p:nvPr>
        </p:nvSpPr>
        <p:spPr>
          <a:xfrm>
            <a:off x="756000" y="5078520"/>
            <a:ext cx="6045120" cy="4808520"/>
          </a:xfrm>
          <a:prstGeom prst="rect">
            <a:avLst/>
          </a:prstGeom>
        </p:spPr>
        <p:txBody>
          <a:bodyPr lIns="0" rIns="0" tIns="0" bIns="0" anchor="ct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599760" y="1768680"/>
            <a:ext cx="10798200" cy="209088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599760" y="1768680"/>
            <a:ext cx="3476880" cy="209088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250880" y="1768680"/>
            <a:ext cx="3476880" cy="209088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7902000" y="1768680"/>
            <a:ext cx="3476880" cy="209088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99760" y="4058640"/>
            <a:ext cx="3476880" cy="209088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4250880" y="4058640"/>
            <a:ext cx="3476880" cy="209088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7902000" y="4058640"/>
            <a:ext cx="347688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41"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43" name="PlaceHolder 2"/>
          <p:cNvSpPr>
            <a:spLocks noGrp="1"/>
          </p:cNvSpPr>
          <p:nvPr>
            <p:ph type="body"/>
          </p:nvPr>
        </p:nvSpPr>
        <p:spPr>
          <a:xfrm>
            <a:off x="599760" y="1768680"/>
            <a:ext cx="107982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45"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50"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54"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58"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62" name="PlaceHolder 2"/>
          <p:cNvSpPr>
            <a:spLocks noGrp="1"/>
          </p:cNvSpPr>
          <p:nvPr>
            <p:ph type="body"/>
          </p:nvPr>
        </p:nvSpPr>
        <p:spPr>
          <a:xfrm>
            <a:off x="599760" y="1768680"/>
            <a:ext cx="10798200" cy="209088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65"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70" name="PlaceHolder 2"/>
          <p:cNvSpPr>
            <a:spLocks noGrp="1"/>
          </p:cNvSpPr>
          <p:nvPr>
            <p:ph type="body"/>
          </p:nvPr>
        </p:nvSpPr>
        <p:spPr>
          <a:xfrm>
            <a:off x="599760" y="1768680"/>
            <a:ext cx="3476880" cy="209088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250880" y="1768680"/>
            <a:ext cx="3476880" cy="209088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7902000" y="1768680"/>
            <a:ext cx="3476880" cy="209088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599760" y="4058640"/>
            <a:ext cx="3476880" cy="209088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4250880" y="4058640"/>
            <a:ext cx="3476880" cy="209088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7902000" y="4058640"/>
            <a:ext cx="347688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79"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81" name="PlaceHolder 2"/>
          <p:cNvSpPr>
            <a:spLocks noGrp="1"/>
          </p:cNvSpPr>
          <p:nvPr>
            <p:ph type="body"/>
          </p:nvPr>
        </p:nvSpPr>
        <p:spPr>
          <a:xfrm>
            <a:off x="599760" y="1768680"/>
            <a:ext cx="107982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83"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599760" y="1768680"/>
            <a:ext cx="107982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88"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89"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
        <p:nvSpPr>
          <p:cNvPr id="90"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92"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96"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00" name="PlaceHolder 2"/>
          <p:cNvSpPr>
            <a:spLocks noGrp="1"/>
          </p:cNvSpPr>
          <p:nvPr>
            <p:ph type="body"/>
          </p:nvPr>
        </p:nvSpPr>
        <p:spPr>
          <a:xfrm>
            <a:off x="599760" y="1768680"/>
            <a:ext cx="10798200" cy="209088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03"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
        <p:nvSpPr>
          <p:cNvPr id="106" name="PlaceHolder 5"/>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08" name="PlaceHolder 2"/>
          <p:cNvSpPr>
            <a:spLocks noGrp="1"/>
          </p:cNvSpPr>
          <p:nvPr>
            <p:ph type="body"/>
          </p:nvPr>
        </p:nvSpPr>
        <p:spPr>
          <a:xfrm>
            <a:off x="599760" y="1768680"/>
            <a:ext cx="3476880" cy="209088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4250880" y="1768680"/>
            <a:ext cx="3476880" cy="209088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7902000" y="1768680"/>
            <a:ext cx="3476880" cy="2090880"/>
          </a:xfrm>
          <a:prstGeom prst="rect">
            <a:avLst/>
          </a:prstGeom>
        </p:spPr>
        <p:txBody>
          <a:bodyPr lIns="0" rIns="0" tIns="0" bIns="0">
            <a:normAutofit/>
          </a:bodyPr>
          <a:p>
            <a:endParaRPr b="0" lang="en-US" sz="3200" spc="-1" strike="noStrike">
              <a:latin typeface="Arial"/>
            </a:endParaRPr>
          </a:p>
        </p:txBody>
      </p:sp>
      <p:sp>
        <p:nvSpPr>
          <p:cNvPr id="111" name="PlaceHolder 5"/>
          <p:cNvSpPr>
            <a:spLocks noGrp="1"/>
          </p:cNvSpPr>
          <p:nvPr>
            <p:ph type="body"/>
          </p:nvPr>
        </p:nvSpPr>
        <p:spPr>
          <a:xfrm>
            <a:off x="599760" y="4058640"/>
            <a:ext cx="3476880" cy="2090880"/>
          </a:xfrm>
          <a:prstGeom prst="rect">
            <a:avLst/>
          </a:prstGeom>
        </p:spPr>
        <p:txBody>
          <a:bodyPr lIns="0" rIns="0" tIns="0" bIns="0">
            <a:normAutofit/>
          </a:bodyPr>
          <a:p>
            <a:endParaRPr b="0" lang="en-US" sz="3200" spc="-1" strike="noStrike">
              <a:latin typeface="Arial"/>
            </a:endParaRPr>
          </a:p>
        </p:txBody>
      </p:sp>
      <p:sp>
        <p:nvSpPr>
          <p:cNvPr id="112" name="PlaceHolder 6"/>
          <p:cNvSpPr>
            <a:spLocks noGrp="1"/>
          </p:cNvSpPr>
          <p:nvPr>
            <p:ph type="body"/>
          </p:nvPr>
        </p:nvSpPr>
        <p:spPr>
          <a:xfrm>
            <a:off x="4250880" y="4058640"/>
            <a:ext cx="3476880" cy="2090880"/>
          </a:xfrm>
          <a:prstGeom prst="rect">
            <a:avLst/>
          </a:prstGeom>
        </p:spPr>
        <p:txBody>
          <a:bodyPr lIns="0" rIns="0" tIns="0" bIns="0">
            <a:normAutofit/>
          </a:bodyPr>
          <a:p>
            <a:endParaRPr b="0" lang="en-US" sz="3200" spc="-1" strike="noStrike">
              <a:latin typeface="Arial"/>
            </a:endParaRPr>
          </a:p>
        </p:txBody>
      </p:sp>
      <p:sp>
        <p:nvSpPr>
          <p:cNvPr id="113" name="PlaceHolder 7"/>
          <p:cNvSpPr>
            <a:spLocks noGrp="1"/>
          </p:cNvSpPr>
          <p:nvPr>
            <p:ph type="body"/>
          </p:nvPr>
        </p:nvSpPr>
        <p:spPr>
          <a:xfrm>
            <a:off x="7902000" y="4058640"/>
            <a:ext cx="347688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17" name="PlaceHolder 2"/>
          <p:cNvSpPr>
            <a:spLocks noGrp="1"/>
          </p:cNvSpPr>
          <p:nvPr>
            <p:ph type="subTitle"/>
          </p:nvPr>
        </p:nvSpPr>
        <p:spPr>
          <a:xfrm>
            <a:off x="599760" y="1768680"/>
            <a:ext cx="10798200" cy="43840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19" name="PlaceHolder 2"/>
          <p:cNvSpPr>
            <a:spLocks noGrp="1"/>
          </p:cNvSpPr>
          <p:nvPr>
            <p:ph type="body"/>
          </p:nvPr>
        </p:nvSpPr>
        <p:spPr>
          <a:xfrm>
            <a:off x="599760" y="1768680"/>
            <a:ext cx="1079820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21"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122"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26"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127"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
        <p:nvSpPr>
          <p:cNvPr id="128"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30"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131"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132" name="PlaceHolder 4"/>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34"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135"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136" name="PlaceHolder 4"/>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38" name="PlaceHolder 2"/>
          <p:cNvSpPr>
            <a:spLocks noGrp="1"/>
          </p:cNvSpPr>
          <p:nvPr>
            <p:ph type="body"/>
          </p:nvPr>
        </p:nvSpPr>
        <p:spPr>
          <a:xfrm>
            <a:off x="599760" y="1768680"/>
            <a:ext cx="10798200" cy="2090880"/>
          </a:xfrm>
          <a:prstGeom prst="rect">
            <a:avLst/>
          </a:prstGeom>
        </p:spPr>
        <p:txBody>
          <a:bodyPr lIns="0" rIns="0" tIns="0" bIns="0">
            <a:normAutofit/>
          </a:bodyPr>
          <a:p>
            <a:endParaRPr b="0" lang="en-US" sz="3200" spc="-1" strike="noStrike">
              <a:latin typeface="Arial"/>
            </a:endParaRPr>
          </a:p>
        </p:txBody>
      </p:sp>
      <p:sp>
        <p:nvSpPr>
          <p:cNvPr id="139" name="PlaceHolder 3"/>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41"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
        <p:nvSpPr>
          <p:cNvPr id="144" name="PlaceHolder 5"/>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46" name="PlaceHolder 2"/>
          <p:cNvSpPr>
            <a:spLocks noGrp="1"/>
          </p:cNvSpPr>
          <p:nvPr>
            <p:ph type="body"/>
          </p:nvPr>
        </p:nvSpPr>
        <p:spPr>
          <a:xfrm>
            <a:off x="599760" y="1768680"/>
            <a:ext cx="3476880" cy="209088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4250880" y="1768680"/>
            <a:ext cx="3476880" cy="209088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7902000" y="1768680"/>
            <a:ext cx="3476880" cy="2090880"/>
          </a:xfrm>
          <a:prstGeom prst="rect">
            <a:avLst/>
          </a:prstGeom>
        </p:spPr>
        <p:txBody>
          <a:bodyPr lIns="0" rIns="0" tIns="0" bIns="0">
            <a:normAutofit/>
          </a:bodyPr>
          <a:p>
            <a:endParaRPr b="0" lang="en-US" sz="3200" spc="-1" strike="noStrike">
              <a:latin typeface="Arial"/>
            </a:endParaRPr>
          </a:p>
        </p:txBody>
      </p:sp>
      <p:sp>
        <p:nvSpPr>
          <p:cNvPr id="149" name="PlaceHolder 5"/>
          <p:cNvSpPr>
            <a:spLocks noGrp="1"/>
          </p:cNvSpPr>
          <p:nvPr>
            <p:ph type="body"/>
          </p:nvPr>
        </p:nvSpPr>
        <p:spPr>
          <a:xfrm>
            <a:off x="599760" y="4058640"/>
            <a:ext cx="3476880" cy="2090880"/>
          </a:xfrm>
          <a:prstGeom prst="rect">
            <a:avLst/>
          </a:prstGeom>
        </p:spPr>
        <p:txBody>
          <a:bodyPr lIns="0" rIns="0" tIns="0" bIns="0">
            <a:normAutofit/>
          </a:bodyPr>
          <a:p>
            <a:endParaRPr b="0" lang="en-US" sz="3200" spc="-1" strike="noStrike">
              <a:latin typeface="Arial"/>
            </a:endParaRPr>
          </a:p>
        </p:txBody>
      </p:sp>
      <p:sp>
        <p:nvSpPr>
          <p:cNvPr id="150" name="PlaceHolder 6"/>
          <p:cNvSpPr>
            <a:spLocks noGrp="1"/>
          </p:cNvSpPr>
          <p:nvPr>
            <p:ph type="body"/>
          </p:nvPr>
        </p:nvSpPr>
        <p:spPr>
          <a:xfrm>
            <a:off x="4250880" y="4058640"/>
            <a:ext cx="3476880" cy="2090880"/>
          </a:xfrm>
          <a:prstGeom prst="rect">
            <a:avLst/>
          </a:prstGeom>
        </p:spPr>
        <p:txBody>
          <a:bodyPr lIns="0" rIns="0" tIns="0" bIns="0">
            <a:normAutofit/>
          </a:bodyPr>
          <a:p>
            <a:endParaRPr b="0" lang="en-US" sz="3200" spc="-1" strike="noStrike">
              <a:latin typeface="Arial"/>
            </a:endParaRPr>
          </a:p>
        </p:txBody>
      </p:sp>
      <p:sp>
        <p:nvSpPr>
          <p:cNvPr id="151" name="PlaceHolder 7"/>
          <p:cNvSpPr>
            <a:spLocks noGrp="1"/>
          </p:cNvSpPr>
          <p:nvPr>
            <p:ph type="body"/>
          </p:nvPr>
        </p:nvSpPr>
        <p:spPr>
          <a:xfrm>
            <a:off x="7902000" y="4058640"/>
            <a:ext cx="347688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99760" y="301320"/>
            <a:ext cx="10798200" cy="5850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6132960" y="1768680"/>
            <a:ext cx="5269320" cy="43840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5997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599760" y="1768680"/>
            <a:ext cx="5269320" cy="43840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6132960" y="4058640"/>
            <a:ext cx="5269320" cy="2090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99760" y="301320"/>
            <a:ext cx="10798200" cy="1261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599760" y="1768680"/>
            <a:ext cx="5269320" cy="20908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132960" y="1768680"/>
            <a:ext cx="5269320" cy="209088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599760" y="4058640"/>
            <a:ext cx="10798200" cy="20908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99760" y="301320"/>
            <a:ext cx="10798200" cy="1261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99760" y="301320"/>
            <a:ext cx="10798200" cy="1261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99760" y="301320"/>
            <a:ext cx="10798200" cy="1261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77"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99760" y="301320"/>
            <a:ext cx="10798200" cy="1261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15" name="PlaceHolder 2"/>
          <p:cNvSpPr>
            <a:spLocks noGrp="1"/>
          </p:cNvSpPr>
          <p:nvPr>
            <p:ph type="body"/>
          </p:nvPr>
        </p:nvSpPr>
        <p:spPr>
          <a:xfrm>
            <a:off x="599760" y="1768680"/>
            <a:ext cx="107982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1.xml.rels><?xml version="1.0" encoding="UTF-8"?>
<Relationships xmlns="http://schemas.openxmlformats.org/package/2006/relationships"><Relationship Id="rId1" Type="http://schemas.openxmlformats.org/officeDocument/2006/relationships/hyperlink" Target="http://hakank.org/" TargetMode="External"/><Relationship Id="rId2" Type="http://schemas.openxmlformats.org/officeDocument/2006/relationships/hyperlink" Target="http://hakank.org/minizinc/" TargetMode="External"/><Relationship Id="rId3" Type="http://schemas.openxmlformats.org/officeDocument/2006/relationships/hyperlink" Target="http://hakank.org/common_cp_models/" TargetMode="External"/><Relationship Id="rId4" Type="http://schemas.openxmlformats.org/officeDocument/2006/relationships/hyperlink" Target="http://picat-lang.org/picatbook2015.html" TargetMode="External"/><Relationship Id="rId5"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hyperlink" Target="http://www.it.uu.se/research/NordConsNet" TargetMode="External"/><Relationship Id="rId2"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5.xml.rels><?xml version="1.0" encoding="UTF-8"?>
<Relationships xmlns="http://schemas.openxmlformats.org/package/2006/relationships"><Relationship Id="rId1" Type="http://schemas.openxmlformats.org/officeDocument/2006/relationships/hyperlink" Target="https://event.sdu.dk/nordconsnet2023/" TargetMode="External"/><Relationship Id="rId2" Type="http://schemas.openxmlformats.org/officeDocument/2006/relationships/hyperlink" Target="http://www.it.uu.se/research/NordConsNet" TargetMode="External"/><Relationship Id="rId3"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7.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www.minizinc.org/" TargetMode="External"/><Relationship Id="rId2" Type="http://schemas.openxmlformats.org/officeDocument/2006/relationships/hyperlink" Target="https://minizinc-python.readthedocs.io/en/latest/" TargetMode="External"/><Relationship Id="rId3" Type="http://schemas.openxmlformats.org/officeDocument/2006/relationships/slideLayout" Target="../slideLayouts/slideLayout13.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1.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2.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3.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4.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5.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2.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3.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6.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7.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8.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3.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4.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5.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6.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0.xml"/>
</Relationships>
</file>

<file path=ppt/slides/_rels/slide18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1.xml"/>
</Relationships>
</file>

<file path=ppt/slides/_rels/slide1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2.xml"/>
</Relationships>
</file>

<file path=ppt/slides/_rels/slide18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5.xml"/>
</Relationships>
</file>

<file path=ppt/slides/_rels/slide18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6.xml"/>
</Relationships>
</file>

<file path=ppt/slides/_rels/slide18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7.xml"/>
</Relationships>
</file>

<file path=ppt/slides/_rels/slide1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8.xml"/>
</Relationships>
</file>

<file path=ppt/slides/_rels/slide18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3.xml"/>
</Relationships>
</file>

<file path=ppt/slides/_rels/slide19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4.xml"/>
</Relationships>
</file>

<file path=ppt/slides/_rels/slide19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5.xml"/>
</Relationships>
</file>

<file path=ppt/slides/_rels/slide19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6.xml"/>
</Relationships>
</file>

<file path=ppt/slides/_rels/slide1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00.xml.rels><?xml version="1.0" encoding="UTF-8"?>
<Relationships xmlns="http://schemas.openxmlformats.org/package/2006/relationships"><Relationship Id="rId1" Type="http://schemas.openxmlformats.org/officeDocument/2006/relationships/hyperlink" Target="http://www.csplib.org/prob/prob024/" TargetMode="External"/><Relationship Id="rId2" Type="http://schemas.openxmlformats.org/officeDocument/2006/relationships/hyperlink" Target="http://www.dialectrix.com/langford.html" TargetMode="External"/><Relationship Id="rId3" Type="http://schemas.openxmlformats.org/officeDocument/2006/relationships/slideLayout" Target="../slideLayouts/slideLayout13.xml"/>
</Relationships>
</file>

<file path=ppt/slides/_rels/slide20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1.xml"/>
</Relationships>
</file>

<file path=ppt/slides/_rels/slide20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3.xml.rels><?xml version="1.0" encoding="UTF-8"?>
<Relationships xmlns="http://schemas.openxmlformats.org/package/2006/relationships"><Relationship Id="rId1" Type="http://schemas.openxmlformats.org/officeDocument/2006/relationships/hyperlink" Target="http://www.hidato.com/" TargetMode="External"/><Relationship Id="rId2" Type="http://schemas.openxmlformats.org/officeDocument/2006/relationships/slideLayout" Target="../slideLayouts/slideLayout13.xml"/>
</Relationships>
</file>

<file path=ppt/slides/_rels/slide204.xml.rels><?xml version="1.0" encoding="UTF-8"?>
<Relationships xmlns="http://schemas.openxmlformats.org/package/2006/relationships"><Relationship Id="rId1" Type="http://schemas.openxmlformats.org/officeDocument/2006/relationships/hyperlink" Target="http://www.hidato.com/" TargetMode="External"/><Relationship Id="rId2" Type="http://schemas.openxmlformats.org/officeDocument/2006/relationships/slideLayout" Target="../slideLayouts/slideLayout13.xml"/><Relationship Id="rId3" Type="http://schemas.openxmlformats.org/officeDocument/2006/relationships/notesSlide" Target="../notesSlides/notesSlide204.xml"/>
</Relationships>
</file>

<file path=ppt/slides/_rels/slide20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5.xml"/>
</Relationships>
</file>

<file path=ppt/slides/_rels/slide20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6.xml"/>
</Relationships>
</file>

<file path=ppt/slides/_rels/slide20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0.xml"/>
</Relationships>
</file>

<file path=ppt/slides/_rels/slide2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1.xml"/>
</Relationships>
</file>

<file path=ppt/slides/_rels/slide2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3.xml"/>
</Relationships>
</file>

<file path=ppt/slides/_rels/slide2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4.xml"/>
</Relationships>
</file>

<file path=ppt/slides/_rels/slide2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5.xml"/>
</Relationships>
</file>

<file path=ppt/slides/_rels/slide2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8.xml"/>
</Relationships>
</file>

<file path=ppt/slides/_rels/slide2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2.xml"/>
</Relationships>
</file>

<file path=ppt/slides/_rels/slide2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3.xml"/>
</Relationships>
</file>

<file path=ppt/slides/_rels/slide2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4.xml"/>
</Relationships>
</file>

<file path=ppt/slides/_rels/slide2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0.xml"/>
</Relationships>
</file>

<file path=ppt/slides/_rels/slide2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1.xml"/>
</Relationships>
</file>

<file path=ppt/slides/_rels/slide2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2.xml"/>
</Relationships>
</file>

<file path=ppt/slides/_rels/slide233.xml.rels><?xml version="1.0" encoding="UTF-8"?>
<Relationships xmlns="http://schemas.openxmlformats.org/package/2006/relationships"><Relationship Id="rId1" Type="http://schemas.openxmlformats.org/officeDocument/2006/relationships/hyperlink" Target="https://oeis.org/A000170" TargetMode="External"/><Relationship Id="rId2" Type="http://schemas.openxmlformats.org/officeDocument/2006/relationships/slideLayout" Target="../slideLayouts/slideLayout13.xml"/>
</Relationships>
</file>

<file path=ppt/slides/_rels/slide2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4.xml"/>
</Relationships>
</file>

<file path=ppt/slides/_rels/slide2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5.xml"/>
</Relationships>
</file>

<file path=ppt/slides/_rels/slide2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6.xml"/>
</Relationships>
</file>

<file path=ppt/slides/_rels/slide2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0.xml"/>
</Relationships>
</file>

<file path=ppt/slides/_rels/slide2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1.xml"/>
</Relationships>
</file>

<file path=ppt/slides/_rels/slide2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2.xml"/>
</Relationships>
</file>

<file path=ppt/slides/_rels/slide2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4.xml"/>
</Relationships>
</file>

<file path=ppt/slides/_rels/slide2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5.xml"/>
</Relationships>
</file>

<file path=ppt/slides/_rels/slide24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8.xml"/>
</Relationships>
</file>

<file path=ppt/slides/_rels/slide2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9.xml"/>
</Relationships>
</file>

<file path=ppt/slides/_rels/slide2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5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0.xml"/>
</Relationships>
</file>

<file path=ppt/slides/_rels/slide2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1.xml"/>
</Relationships>
</file>

<file path=ppt/slides/_rels/slide2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2.xml"/>
</Relationships>
</file>

<file path=ppt/slides/_rels/slide2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5.xml"/>
</Relationships>
</file>

<file path=ppt/slides/_rels/slide25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6.xml"/>
</Relationships>
</file>

<file path=ppt/slides/_rels/slide2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7.xml"/>
</Relationships>
</file>

<file path=ppt/slides/_rels/slide25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0.xml"/>
</Relationships>
</file>

<file path=ppt/slides/_rels/slide26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1.xml"/>
</Relationships>
</file>

<file path=ppt/slides/_rels/slide26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2.xml"/>
</Relationships>
</file>

<file path=ppt/slides/_rels/slide2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7.xml"/>
</Relationships>
</file>

<file path=ppt/slides/_rels/slide26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8.xml"/>
</Relationships>
</file>

<file path=ppt/slides/_rels/slide26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2.xml"/>
</Relationships>
</file>

<file path=ppt/slides/_rels/slide27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3.xml"/>
</Relationships>
</file>

<file path=ppt/slides/_rels/slide2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4.xml"/>
</Relationships>
</file>

<file path=ppt/slides/_rels/slide27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5.xml"/>
</Relationships>
</file>

<file path=ppt/slides/_rels/slide2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7.xml"/>
</Relationships>
</file>

<file path=ppt/slides/_rels/slide2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0.xml"/>
</Relationships>
</file>

<file path=ppt/slides/_rels/slide28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1.xml"/>
</Relationships>
</file>

<file path=ppt/slides/_rels/slide2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2.xml"/>
</Relationships>
</file>

<file path=ppt/slides/_rels/slide28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5.xml"/>
</Relationships>
</file>

<file path=ppt/slides/_rels/slide28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6.xml"/>
</Relationships>
</file>

<file path=ppt/slides/_rels/slide28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7.xml"/>
</Relationships>
</file>

<file path=ppt/slides/_rels/slide2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8.xml"/>
</Relationships>
</file>

<file path=ppt/slides/_rels/slide28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2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1.xml"/>
</Relationships>
</file>

<file path=ppt/slides/_rels/slide29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2.xml"/>
</Relationships>
</file>

<file path=ppt/slides/_rels/slide29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7.xml"/>
</Relationships>
</file>

<file path=ppt/slides/_rels/slide29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8.xml"/>
</Relationships>
</file>

<file path=ppt/slides/_rels/slide2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0.xml"/>
</Relationships>
</file>

<file path=ppt/slides/_rels/slide30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1.xml"/>
</Relationships>
</file>

<file path=ppt/slides/_rels/slide30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2.xml"/>
</Relationships>
</file>

<file path=ppt/slides/_rels/slide30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6.xml"/>
</Relationships>
</file>

<file path=ppt/slides/_rels/slide30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7.xml"/>
</Relationships>
</file>

<file path=ppt/slides/_rels/slide30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8.xml"/>
</Relationships>
</file>

<file path=ppt/slides/_rels/slide30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9.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0.xml"/>
</Relationships>
</file>

<file path=ppt/slides/_rels/slide3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3.xml"/>
</Relationships>
</file>

<file path=ppt/slides/_rels/slide3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4.xml"/>
</Relationships>
</file>

<file path=ppt/slides/_rels/slide3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mailto:hakank@gmail.com" TargetMode="External"/><Relationship Id="rId3" Type="http://schemas.openxmlformats.org/officeDocument/2006/relationships/hyperlink" Target="http://hakank.org/" TargetMode="External"/><Relationship Id="rId4" Type="http://schemas.openxmlformats.org/officeDocument/2006/relationships/hyperlink" Target="http://hakank.org/" TargetMode="External"/><Relationship Id="rId5" Type="http://schemas.openxmlformats.org/officeDocument/2006/relationships/hyperlink" Target="https://github.com/hakank/hakank" TargetMode="External"/><Relationship Id="rId6" Type="http://schemas.openxmlformats.org/officeDocument/2006/relationships/hyperlink" Target="https://twitter.com/hakankj" TargetMode="External"/><Relationship Id="rId7" Type="http://schemas.openxmlformats.org/officeDocument/2006/relationships/hyperlink" Target="https://www.facebook.com/hakankj" TargetMode="External"/><Relationship Id="rId8" Type="http://schemas.openxmlformats.org/officeDocument/2006/relationships/hyperlink" Target="https://stackoverflow.com/users/195636/hakank" TargetMode="External"/><Relationship Id="rId9"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hyperlink" Target="http://picat-lang.org/picatbook2015.html" TargetMode="External"/><Relationship Id="rId3"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48640" y="301320"/>
            <a:ext cx="10795680" cy="44506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8000" spc="-1" strike="noStrike">
                <a:solidFill>
                  <a:srgbClr val="04617b"/>
                </a:solidFill>
                <a:latin typeface="Noto Sans Light"/>
                <a:ea typeface="DejaVu Sans"/>
              </a:rPr>
              <a:t>Constraint Programming</a:t>
            </a:r>
            <a:endParaRPr b="0" lang="en-US" sz="8000" spc="-1" strike="noStrike">
              <a:latin typeface="Arial"/>
            </a:endParaRPr>
          </a:p>
        </p:txBody>
      </p:sp>
      <p:sp>
        <p:nvSpPr>
          <p:cNvPr id="159" name="CustomShape 2"/>
          <p:cNvSpPr/>
          <p:nvPr/>
        </p:nvSpPr>
        <p:spPr>
          <a:xfrm>
            <a:off x="552960" y="5216400"/>
            <a:ext cx="10787040" cy="1547280"/>
          </a:xfrm>
          <a:prstGeom prst="rect">
            <a:avLst/>
          </a:prstGeom>
          <a:noFill/>
          <a:ln>
            <a:noFill/>
          </a:ln>
        </p:spPr>
        <p:style>
          <a:lnRef idx="0"/>
          <a:fillRef idx="0"/>
          <a:effectRef idx="0"/>
          <a:fontRef idx="minor"/>
        </p:style>
        <p:txBody>
          <a:bodyPr lIns="0" rIns="0" tIns="0" bIns="0"/>
          <a:p>
            <a:pPr>
              <a:lnSpc>
                <a:spcPct val="100000"/>
              </a:lnSpc>
            </a:pPr>
            <a:r>
              <a:rPr b="1" lang="en-US" sz="3600" spc="-1" strike="noStrike">
                <a:solidFill>
                  <a:srgbClr val="dbf5f9"/>
                </a:solidFill>
                <a:latin typeface="Noto Sans Regular"/>
                <a:ea typeface="DejaVu Sans"/>
              </a:rPr>
              <a:t>Solving combinatorial puzzles </a:t>
            </a:r>
            <a:endParaRPr b="0" lang="en-US" sz="3600" spc="-1" strike="noStrike">
              <a:latin typeface="Arial"/>
            </a:endParaRPr>
          </a:p>
          <a:p>
            <a:pPr>
              <a:lnSpc>
                <a:spcPct val="100000"/>
              </a:lnSpc>
            </a:pPr>
            <a:r>
              <a:rPr b="1" lang="en-US" sz="3600" spc="-1" strike="noStrike">
                <a:solidFill>
                  <a:srgbClr val="dbf5f9"/>
                </a:solidFill>
                <a:latin typeface="Noto Sans Regular"/>
                <a:ea typeface="DejaVu Sans"/>
              </a:rPr>
              <a:t>when you are lazy</a:t>
            </a:r>
            <a:endParaRPr b="0" lang="en-US" sz="3600" spc="-1" strike="noStrike">
              <a:latin typeface="Arial"/>
            </a:endParaRPr>
          </a:p>
          <a:p>
            <a:pPr>
              <a:lnSpc>
                <a:spcPct val="100000"/>
              </a:lnSpc>
            </a:pPr>
            <a:r>
              <a:rPr b="0" lang="en-US" sz="3600" spc="-1" strike="noStrike">
                <a:solidFill>
                  <a:srgbClr val="dbf5f9"/>
                </a:solidFill>
                <a:latin typeface="Noto Sans Regular"/>
                <a:ea typeface="DejaVu Sans"/>
              </a:rPr>
              <a:t>Håkan Kjellerstrand (hakank@gmail.com)</a:t>
            </a:r>
            <a:endParaRPr b="0" lang="en-US" sz="3600" spc="-1" strike="noStrike">
              <a:latin typeface="Arial"/>
            </a:endParaRPr>
          </a:p>
        </p:txBody>
      </p:sp>
      <p:sp>
        <p:nvSpPr>
          <p:cNvPr id="160" name="CustomShape 3"/>
          <p:cNvSpPr/>
          <p:nvPr/>
        </p:nvSpPr>
        <p:spPr>
          <a:xfrm>
            <a:off x="6492240" y="6763680"/>
            <a:ext cx="5120640" cy="718920"/>
          </a:xfrm>
          <a:prstGeom prst="rect">
            <a:avLst/>
          </a:prstGeom>
          <a:noFill/>
          <a:ln>
            <a:noFill/>
          </a:ln>
        </p:spPr>
        <p:style>
          <a:lnRef idx="0"/>
          <a:fillRef idx="0"/>
          <a:effectRef idx="0"/>
          <a:fontRef idx="minor"/>
        </p:style>
        <p:txBody>
          <a:bodyPr lIns="36000" rIns="36000" tIns="36000" bIns="36000" anchor="ctr"/>
          <a:p>
            <a:pPr>
              <a:lnSpc>
                <a:spcPct val="100000"/>
              </a:lnSpc>
            </a:pPr>
            <a:r>
              <a:rPr b="0" lang="en-US" sz="2200" spc="-1" strike="noStrike">
                <a:solidFill>
                  <a:srgbClr val="000000"/>
                </a:solidFill>
                <a:latin typeface="Noto Sans Regular"/>
                <a:ea typeface="DejaVu Sans"/>
              </a:rPr>
              <a:t>http://hakank.org/cp_mensa_2023/</a:t>
            </a:r>
            <a:endParaRPr b="0" lang="en-US" sz="2200" spc="-1" strike="noStrike">
              <a:latin typeface="Arial"/>
            </a:endParaRPr>
          </a:p>
        </p:txBody>
      </p:sp>
      <p:sp>
        <p:nvSpPr>
          <p:cNvPr id="161" name="TextShape 4"/>
          <p:cNvSpPr txBox="1"/>
          <p:nvPr/>
        </p:nvSpPr>
        <p:spPr>
          <a:xfrm>
            <a:off x="548640" y="6949440"/>
            <a:ext cx="1436400" cy="437760"/>
          </a:xfrm>
          <a:prstGeom prst="rect">
            <a:avLst/>
          </a:prstGeom>
          <a:noFill/>
          <a:ln>
            <a:noFill/>
          </a:ln>
        </p:spPr>
        <p:txBody>
          <a:bodyPr lIns="90000" rIns="90000" tIns="45000" bIns="45000"/>
          <a:p>
            <a:r>
              <a:rPr b="0" lang="en-US" sz="1800" spc="-1" strike="noStrike">
                <a:latin typeface="Arial"/>
              </a:rPr>
              <a:t>2023-05-19</a:t>
            </a:r>
            <a:endParaRPr b="0" lang="en-US" sz="18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Combinatorial puzzles</a:t>
            </a:r>
            <a:endParaRPr b="0" lang="en-US" sz="6000" spc="-1" strike="noStrike">
              <a:latin typeface="Arial"/>
            </a:endParaRPr>
          </a:p>
        </p:txBody>
      </p:sp>
      <p:sp>
        <p:nvSpPr>
          <p:cNvPr id="18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 well defined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Single person puzzles based on integers/finite domains (including booleans).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Logicial puzzles, mathematical recreation problems, pen-and-paper/grid puzzles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Sometimes with some initial hints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Sometimes exactly one solution</a:t>
            </a:r>
            <a:endParaRPr b="0" lang="en-US" sz="3200" spc="-1" strike="noStrike">
              <a:latin typeface="Arial"/>
            </a:endParaRPr>
          </a:p>
        </p:txBody>
      </p:sp>
      <p:sp>
        <p:nvSpPr>
          <p:cNvPr id="184"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Crossword</a:t>
            </a:r>
            <a:endParaRPr b="0" lang="en-US" sz="6000" spc="-1" strike="noStrike">
              <a:latin typeface="Arial"/>
            </a:endParaRPr>
          </a:p>
        </p:txBody>
      </p:sp>
      <p:sp>
        <p:nvSpPr>
          <p:cNvPr id="43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Problem instance from Bratko “Prolog Programming for AI”, 4th ed (2011, p 27)</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pic>
        <p:nvPicPr>
          <p:cNvPr id="437" name="" descr=""/>
          <p:cNvPicPr/>
          <p:nvPr/>
        </p:nvPicPr>
        <p:blipFill>
          <a:blip r:embed="rId1"/>
          <a:stretch/>
        </p:blipFill>
        <p:spPr>
          <a:xfrm>
            <a:off x="1097280" y="3274920"/>
            <a:ext cx="10557360" cy="3583080"/>
          </a:xfrm>
          <a:prstGeom prst="rect">
            <a:avLst/>
          </a:prstGeom>
          <a:ln>
            <a:noFill/>
          </a:ln>
        </p:spPr>
      </p:pic>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The table constraint</a:t>
            </a:r>
            <a:endParaRPr b="0" lang="en-US" sz="6000" spc="-1" strike="noStrike">
              <a:latin typeface="Arial"/>
            </a:endParaRPr>
          </a:p>
        </p:txBody>
      </p:sp>
      <p:sp>
        <p:nvSpPr>
          <p:cNvPr id="43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Restricts the allowed assignments for a collection of decision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constraint</a:t>
            </a:r>
            <a:br/>
            <a:r>
              <a:rPr b="0" lang="en-US" sz="2400" spc="-1" strike="noStrike">
                <a:solidFill>
                  <a:srgbClr val="000000"/>
                </a:solidFill>
                <a:latin typeface="Courier New"/>
                <a:ea typeface="DejaVu Sans"/>
              </a:rPr>
              <a:t>   </a:t>
            </a:r>
            <a:r>
              <a:rPr b="1" lang="en-US" sz="2400" spc="-1" strike="noStrike">
                <a:solidFill>
                  <a:srgbClr val="000000"/>
                </a:solidFill>
                <a:latin typeface="Courier New"/>
                <a:ea typeface="DejaVu Sans"/>
              </a:rPr>
              <a:t>table</a:t>
            </a:r>
            <a:r>
              <a:rPr b="0" lang="en-US" sz="2400" spc="-1" strike="noStrike">
                <a:solidFill>
                  <a:srgbClr val="000000"/>
                </a:solidFill>
                <a:latin typeface="Courier New"/>
                <a:ea typeface="DejaVu Sans"/>
              </a:rPr>
              <a:t>([A,B,C,D], array2d(1..3,1..4,</a:t>
            </a:r>
            <a:br/>
            <a:r>
              <a:rPr b="0" lang="en-US" sz="2400" spc="-1" strike="noStrike">
                <a:solidFill>
                  <a:srgbClr val="000000"/>
                </a:solidFill>
                <a:latin typeface="Courier New"/>
                <a:ea typeface="DejaVu Sans"/>
              </a:rPr>
              <a:t>                            [1,2,3,4,</a:t>
            </a:r>
            <a:br/>
            <a:r>
              <a:rPr b="0" lang="en-US" sz="2400" spc="-1" strike="noStrike">
                <a:solidFill>
                  <a:srgbClr val="000000"/>
                </a:solidFill>
                <a:latin typeface="Courier New"/>
                <a:ea typeface="DejaVu Sans"/>
              </a:rPr>
              <a:t>                             </a:t>
            </a:r>
            <a:r>
              <a:rPr b="1" lang="en-US" sz="2400" spc="-1" strike="noStrike">
                <a:solidFill>
                  <a:srgbClr val="000000"/>
                </a:solidFill>
                <a:latin typeface="Courier New"/>
                <a:ea typeface="DejaVu Sans"/>
              </a:rPr>
              <a:t>2,3,4,1</a:t>
            </a:r>
            <a:r>
              <a:rPr b="0" lang="en-US" sz="2400" spc="-1" strike="noStrike">
                <a:solidFill>
                  <a:srgbClr val="000000"/>
                </a:solidFill>
                <a:latin typeface="Courier New"/>
                <a:ea typeface="DejaVu Sans"/>
              </a:rPr>
              <a:t>,</a:t>
            </a:r>
            <a:br/>
            <a:r>
              <a:rPr b="0" lang="en-US" sz="2400" spc="-1" strike="noStrike">
                <a:solidFill>
                  <a:srgbClr val="000000"/>
                </a:solidFill>
                <a:latin typeface="Courier New"/>
                <a:ea typeface="DejaVu Sans"/>
              </a:rPr>
              <a:t>                             3,4,1,2]));</a:t>
            </a:r>
            <a:br/>
            <a:r>
              <a:rPr b="0" lang="en-US" sz="3200" spc="-1" strike="noStrike">
                <a:solidFill>
                  <a:srgbClr val="000000"/>
                </a:solidFill>
                <a:latin typeface="Noto Sans Regular"/>
                <a:ea typeface="DejaVu Sans"/>
              </a:rPr>
              <a:t>restricts the variables A, B, C, and D to be either</a:t>
            </a:r>
            <a:br/>
            <a:r>
              <a:rPr b="0" lang="en-US" sz="3200" spc="-1" strike="noStrike">
                <a:solidFill>
                  <a:srgbClr val="000000"/>
                </a:solidFill>
                <a:latin typeface="Noto Sans Regular"/>
                <a:ea typeface="DejaVu Sans"/>
              </a:rPr>
              <a:t> A=1, B=2, C=3, D=4 or</a:t>
            </a:r>
            <a:br/>
            <a:r>
              <a:rPr b="0" lang="en-US" sz="3200" spc="-1" strike="noStrike">
                <a:solidFill>
                  <a:srgbClr val="000000"/>
                </a:solidFill>
                <a:latin typeface="Noto Sans Regular"/>
                <a:ea typeface="DejaVu Sans"/>
              </a:rPr>
              <a:t> </a:t>
            </a:r>
            <a:r>
              <a:rPr b="1" lang="en-US" sz="3200" spc="-1" strike="noStrike">
                <a:solidFill>
                  <a:srgbClr val="000000"/>
                </a:solidFill>
                <a:latin typeface="Noto Sans Regular"/>
                <a:ea typeface="DejaVu Sans"/>
              </a:rPr>
              <a:t>A=2, B=3, C=4, D=1</a:t>
            </a:r>
            <a:r>
              <a:rPr b="0" lang="en-US" sz="3200" spc="-1" strike="noStrike">
                <a:solidFill>
                  <a:srgbClr val="000000"/>
                </a:solidFill>
                <a:latin typeface="Noto Sans Regular"/>
                <a:ea typeface="DejaVu Sans"/>
              </a:rPr>
              <a:t> or</a:t>
            </a:r>
            <a:br/>
            <a:r>
              <a:rPr b="0" lang="en-US" sz="3200" spc="-1" strike="noStrike">
                <a:solidFill>
                  <a:srgbClr val="000000"/>
                </a:solidFill>
                <a:latin typeface="Noto Sans Regular"/>
                <a:ea typeface="DejaVu Sans"/>
              </a:rPr>
              <a:t> A=3, B=4, C=1, D=2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Data, the words (skipping some declarations)</a:t>
            </a:r>
            <a:endParaRPr b="0" lang="en-US" sz="2400" spc="-1" strike="noStrike">
              <a:latin typeface="Arial"/>
            </a:endParaRPr>
          </a:p>
        </p:txBody>
      </p:sp>
      <p:sp>
        <p:nvSpPr>
          <p:cNvPr id="44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enum alpha = {a,b,c,d,e,f,g,h,i,j,k,l,m,n,o,p,q,r,s,t,u,v,w,x,y,z};</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 array2d(1..num_words</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1..</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r,u,n,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t,o,p]);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words4 = array2d(1..num_words4, 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[f,i,v,e,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f,o,u,r,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l,o,s,t,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m,e,s,s,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u,n,i,t]);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words5 = array2d(1..num_words5,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[b,a,k,e,r,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f,o,r,u,m,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g,r,e,e,n,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s,u,p,e,r]);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words6 = array2d(1..num_words6, 1..6,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[p,r,o,l,o,g,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v,a,n,i,s,h,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w,o,n,d,e,r,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y,e,l,l,o,w]);</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4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Data, the problem instance</a:t>
            </a:r>
            <a:endParaRPr b="0" lang="en-US" sz="2400" spc="-1" strike="noStrike">
              <a:latin typeface="Arial"/>
            </a:endParaRPr>
          </a:p>
        </p:txBody>
      </p:sp>
      <p:sp>
        <p:nvSpPr>
          <p:cNvPr id="44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L1   L2    L3   L4    L5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L6   XXX   L7   XXX   L8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L9   L10   L11  L12   L13  L14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L15  XXX   XXX  XXX   L16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problem = array2d(1..rows, 1..cols,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[ 1,   2,   3,   4,   5,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6,   0,   7,   0,   8,   0,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9,  10,  11,  12,  13,  14,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15,   0,   0,   0,  16,   0]);</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4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Constraints</a:t>
            </a:r>
            <a:endParaRPr b="0" lang="en-US" sz="2400" spc="-1" strike="noStrike">
              <a:latin typeface="Arial"/>
            </a:endParaRPr>
          </a:p>
        </p:txBody>
      </p:sp>
      <p:sp>
        <p:nvSpPr>
          <p:cNvPr id="44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L1 </a:t>
            </a:r>
            <a:r>
              <a:rPr b="0" lang="en-US" sz="1800" spc="-1" strike="noStrike">
                <a:solidFill>
                  <a:srgbClr val="000000"/>
                </a:solidFill>
                <a:latin typeface="Courier New"/>
                <a:ea typeface="DejaVu Sans"/>
              </a:rPr>
              <a:t>  L2    L3   L4    L5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L6 </a:t>
            </a:r>
            <a:r>
              <a:rPr b="0" lang="en-US" sz="1800" spc="-1" strike="noStrike">
                <a:solidFill>
                  <a:srgbClr val="000000"/>
                </a:solidFill>
                <a:latin typeface="Courier New"/>
                <a:ea typeface="DejaVu Sans"/>
              </a:rPr>
              <a:t>  XXX   L7   XXX   L8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L9 </a:t>
            </a:r>
            <a:r>
              <a:rPr b="0" lang="en-US" sz="1800" spc="-1" strike="noStrike">
                <a:solidFill>
                  <a:srgbClr val="000000"/>
                </a:solidFill>
                <a:latin typeface="Courier New"/>
                <a:ea typeface="DejaVu Sans"/>
              </a:rPr>
              <a:t>  L10   L11  L12   L13  L14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L15</a:t>
            </a:r>
            <a:r>
              <a:rPr b="0" lang="en-US" sz="1800" spc="-1" strike="noStrike">
                <a:solidFill>
                  <a:srgbClr val="000000"/>
                </a:solidFill>
                <a:latin typeface="Courier New"/>
                <a:ea typeface="DejaVu Sans"/>
              </a:rPr>
              <a:t>  XXX   XXX  XXX   L16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Find the words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table([L[1],L[2],L[3],L[4],L[5]], words5)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table([L[9],L[10],L[11],L[12],L[13],L[14]], words6)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columns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table([L[1],L[6],L[9],L[15]], words4)</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table([L[3],L[7],L[11]], words3)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table([L[5],L[8],L[13],L[16]], words4)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4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Solution (unique)</a:t>
            </a:r>
            <a:endParaRPr b="0" lang="en-US" sz="2400" spc="-1" strike="noStrike">
              <a:latin typeface="Arial"/>
            </a:endParaRPr>
          </a:p>
        </p:txBody>
      </p:sp>
      <p:sp>
        <p:nvSpPr>
          <p:cNvPr id="45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L1   L2    L3   L4    L5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L6   XXX   L7   XXX   L8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L9   L10   L11  L12   L13  L14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L15  XXX   XXX  XXX   L16  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 o r u m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 _ u _ e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 a n i s 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 _ _ _ s _</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5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452" name="" descr=""/>
          <p:cNvPicPr/>
          <p:nvPr/>
        </p:nvPicPr>
        <p:blipFill>
          <a:blip r:embed="rId1"/>
          <a:stretch/>
        </p:blipFill>
        <p:spPr>
          <a:xfrm>
            <a:off x="3474720" y="3638880"/>
            <a:ext cx="8138160" cy="2761920"/>
          </a:xfrm>
          <a:prstGeom prst="rect">
            <a:avLst/>
          </a:prstGeom>
          <a:ln>
            <a:noFill/>
          </a:ln>
        </p:spPr>
      </p:pic>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Crossword: Larger instances</a:t>
            </a:r>
            <a:endParaRPr b="0" lang="en-US" sz="6000" spc="-1" strike="noStrike">
              <a:latin typeface="Arial"/>
            </a:endParaRPr>
          </a:p>
        </p:txBody>
      </p:sp>
      <p:sp>
        <p:nvSpPr>
          <p:cNvPr id="45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2011, I did some experiments with crossword grids of different sizes (5x5..23x23) and a much larger word list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MiniZinc: http://www.hakank.org/minizinc/crossword3/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Picat: http://hakank.org/picat/crossword3/</a:t>
            </a:r>
            <a:endParaRPr b="0" lang="en-US" sz="3200" spc="-1" strike="noStrike">
              <a:latin typeface="Arial"/>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Problem #39  21x21 chars (* is a blank)</a:t>
            </a:r>
            <a:endParaRPr b="0" lang="en-US" sz="2400" spc="-1" strike="noStrike">
              <a:latin typeface="Arial"/>
            </a:endParaRPr>
          </a:p>
        </p:txBody>
      </p:sp>
      <p:sp>
        <p:nvSpPr>
          <p:cNvPr id="45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 _ _ _ _ _ _ _ _ _ _ _ _ _ *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 _ _ _ _ _ _ _ * _ _ _ *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 _ _ _ _ _ * _ _ _ *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 _ _ _ * _ _ _ *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 * _ _ _ _ _ _ * _ _ _ _ _ _ _ _ *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_ * _ _ _ _ _ _ _ *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_ _ *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 _ _ _ _ _ _ _ *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 _ _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 _ _ _ _ _ _ _ * _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 * _ _ _ _ _ _ _ _ * _ _ _ _ _ _ *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 _ _ _ * _ _ _ *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 _ _ _ * _ _ _ _ _ *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 _ _ _ * _ _ _ _ _ _ _ *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 _ _ _ _ _ _ _ _ _ _ _ _ _ *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_ _ _ _ _ _ _ * _ _ _ _ _ * _ _ _ _ _ _ _</a:t>
            </a:r>
            <a:endParaRPr b="0" lang="en-US" sz="1800" spc="-1" strike="noStrike">
              <a:latin typeface="Arial"/>
            </a:endParaRPr>
          </a:p>
          <a:p>
            <a:pPr>
              <a:lnSpc>
                <a:spcPct val="93000"/>
              </a:lnSpc>
            </a:pPr>
            <a:endParaRPr b="0" lang="en-US" sz="1800" spc="-1" strike="noStrike">
              <a:latin typeface="Arial"/>
            </a:endParaRPr>
          </a:p>
        </p:txBody>
      </p:sp>
      <p:sp>
        <p:nvSpPr>
          <p:cNvPr id="45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Problem #39 Solution (English words)</a:t>
            </a:r>
            <a:endParaRPr b="0" lang="en-US" sz="2400" spc="-1" strike="noStrike">
              <a:latin typeface="Arial"/>
            </a:endParaRPr>
          </a:p>
        </p:txBody>
      </p:sp>
      <p:sp>
        <p:nvSpPr>
          <p:cNvPr id="45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salmons*imams*corrupt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amoebic*marco*oceania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leonine*pucks*stapler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ask*tenderhearted*erg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bloc*sterile*oat*care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lauri*spicy*cur*corot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entomb*ale*tot*mounts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***spears*fruition***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prosiest*diurnal*tags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limbers*palsied*merle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averts*arieses*garden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taney*smarter*cartons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else*junkies*sauterne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***diapered*berlin***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amping*sis*cat*snooze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gains*fit*barth*array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agog*bra*forbear*sane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inn*electioneered*nil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needles*altar*perigee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steuben*beige*evilest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tornado*steed*repasts</a:t>
            </a:r>
            <a:endParaRPr b="0" lang="en-US" sz="1800" spc="-1" strike="noStrike">
              <a:latin typeface="Arial"/>
            </a:endParaRPr>
          </a:p>
        </p:txBody>
      </p:sp>
      <p:sp>
        <p:nvSpPr>
          <p:cNvPr id="46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Crossword: Problem #39 (Swedish words)</a:t>
            </a:r>
            <a:endParaRPr b="0" lang="en-US" sz="2400" spc="-1" strike="noStrike">
              <a:latin typeface="Arial"/>
            </a:endParaRPr>
          </a:p>
        </p:txBody>
      </p:sp>
      <p:sp>
        <p:nvSpPr>
          <p:cNvPr id="46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absiden*kosta*avkylas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mikaela*älvor*variant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tvingad*raabe*bringor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mal*skjortlinning*fri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axla*earlens*eda*gödd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nerts*skara*ada*forne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stalin*ass*dra*daddan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***asiens*barnbeck***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skostans*datafel*ädel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mambons*tidebön*anala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albins*bevarar*monsun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klene*synodal*nyrakad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sard*bestred*multnats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***nånstans*bostad***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skvimp*ena*dat*anette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tvina*ord*durka*snara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rigg*ren*pianino*agar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yls*betacellulosa*gul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kleresi*allen*ragtime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erlades*slang*aningar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rasmark*herse*knotans</a:t>
            </a:r>
            <a:endParaRPr b="0" lang="en-US" sz="1800" spc="-1" strike="noStrike">
              <a:latin typeface="Arial"/>
            </a:endParaRPr>
          </a:p>
        </p:txBody>
      </p:sp>
      <p:sp>
        <p:nvSpPr>
          <p:cNvPr id="46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Constraint Programming</a:t>
            </a:r>
            <a:endParaRPr b="0" lang="en-US" sz="4000" spc="-1" strike="noStrike">
              <a:latin typeface="Arial"/>
            </a:endParaRPr>
          </a:p>
        </p:txBody>
      </p:sp>
      <p:sp>
        <p:nvSpPr>
          <p:cNvPr id="186"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Magic Sequence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Redundant constraints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Reversibility</a:t>
            </a:r>
            <a:endParaRPr b="0" lang="en-US" sz="4000" spc="-1" strike="noStrike">
              <a:latin typeface="Arial"/>
            </a:endParaRPr>
          </a:p>
          <a:p>
            <a:pPr algn="ctr">
              <a:lnSpc>
                <a:spcPct val="100000"/>
              </a:lnSpc>
            </a:pPr>
            <a:endParaRPr b="0" lang="en-US" sz="4000" spc="-1" strike="noStrike">
              <a:latin typeface="Arial"/>
            </a:endParaRPr>
          </a:p>
        </p:txBody>
      </p:sp>
      <p:sp>
        <p:nvSpPr>
          <p:cNvPr id="465"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Redundant constraints</a:t>
            </a:r>
            <a:endParaRPr b="0" lang="en-US" sz="6000" spc="-1" strike="noStrike">
              <a:latin typeface="Arial"/>
            </a:endParaRPr>
          </a:p>
        </p:txBody>
      </p:sp>
      <p:sp>
        <p:nvSpPr>
          <p:cNvPr id="46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Sometimes it is possible to add extra – </a:t>
            </a:r>
            <a:r>
              <a:rPr b="1" lang="en-US" sz="3200" spc="-1" strike="noStrike">
                <a:solidFill>
                  <a:srgbClr val="000000"/>
                </a:solidFill>
                <a:latin typeface="Noto Sans Regular"/>
                <a:ea typeface="DejaVu Sans"/>
              </a:rPr>
              <a:t>redundant</a:t>
            </a:r>
            <a:r>
              <a:rPr b="0" lang="en-US" sz="3200" spc="-1" strike="noStrike">
                <a:solidFill>
                  <a:srgbClr val="000000"/>
                </a:solidFill>
                <a:latin typeface="Noto Sans Regular"/>
                <a:ea typeface="DejaVu Sans"/>
              </a:rPr>
              <a:t> – constraints which sometimes can speed things up</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They do not remove any solutions from the “base model”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Contrast with </a:t>
            </a:r>
            <a:r>
              <a:rPr b="1" lang="en-US" sz="3200" spc="-1" strike="noStrike">
                <a:solidFill>
                  <a:srgbClr val="000000"/>
                </a:solidFill>
                <a:latin typeface="Noto Sans Regular"/>
                <a:ea typeface="DejaVu Sans"/>
              </a:rPr>
              <a:t>symmetry breaking</a:t>
            </a:r>
            <a:r>
              <a:rPr b="0" lang="en-US" sz="3200" spc="-1" strike="noStrike">
                <a:solidFill>
                  <a:srgbClr val="000000"/>
                </a:solidFill>
                <a:latin typeface="Noto Sans Regular"/>
                <a:ea typeface="DejaVu Sans"/>
              </a:rPr>
              <a:t> constraints which also often speed things up, but they remove solutions</a:t>
            </a:r>
            <a:endParaRPr b="0" lang="en-US" sz="3200" spc="-1" strike="noStrike">
              <a:latin typeface="Arial"/>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Magic sequence</a:t>
            </a:r>
            <a:endParaRPr b="0" lang="en-US" sz="6000" spc="-1" strike="noStrike">
              <a:latin typeface="Arial"/>
            </a:endParaRPr>
          </a:p>
        </p:txBody>
      </p:sp>
      <p:sp>
        <p:nvSpPr>
          <p:cNvPr id="46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https://www.csplib.org/Problems/prob019/</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a:t>
            </a:r>
            <a:r>
              <a:rPr b="1" lang="en-US" sz="3200" spc="-1" strike="noStrike">
                <a:solidFill>
                  <a:srgbClr val="000000"/>
                </a:solidFill>
                <a:latin typeface="Noto Sans Regular"/>
                <a:ea typeface="DejaVu Sans"/>
              </a:rPr>
              <a:t>magic sequence</a:t>
            </a:r>
            <a:r>
              <a:rPr b="0" lang="en-US" sz="3200" spc="-1" strike="noStrike">
                <a:solidFill>
                  <a:srgbClr val="000000"/>
                </a:solidFill>
                <a:latin typeface="Noto Sans Regular"/>
                <a:ea typeface="DejaVu Sans"/>
              </a:rPr>
              <a:t> of length N is a sequence of integers x[0] . . x[N-1] between 0 and N-1, </a:t>
            </a:r>
            <a:br/>
            <a:r>
              <a:rPr b="0" lang="en-US" sz="3200" spc="-1" strike="noStrike">
                <a:solidFill>
                  <a:srgbClr val="000000"/>
                </a:solidFill>
                <a:latin typeface="Noto Sans Regular"/>
                <a:ea typeface="DejaVu Sans"/>
              </a:rPr>
              <a:t>such that for all i in 0 to N-1, the number i occurs exactly x[i] times in the sequence.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n= 10</a:t>
            </a:r>
            <a:br/>
            <a:r>
              <a:rPr b="0" lang="en-US" sz="3200" spc="-1" strike="noStrike">
                <a:solidFill>
                  <a:srgbClr val="000000"/>
                </a:solidFill>
                <a:latin typeface="Courier New"/>
                <a:ea typeface="DejaVu Sans"/>
              </a:rPr>
              <a:t>  6,2,1,0,0,0,1,0,0,0</a:t>
            </a:r>
            <a:r>
              <a:rPr b="0" lang="en-US" sz="3200" spc="-1" strike="noStrike">
                <a:solidFill>
                  <a:srgbClr val="000000"/>
                </a:solidFill>
                <a:latin typeface="Noto Sans Regular"/>
                <a:ea typeface="DejaVu Sans"/>
              </a:rPr>
              <a:t> </a:t>
            </a:r>
            <a:br/>
            <a:r>
              <a:rPr b="0" lang="en-US" sz="3200" spc="-1" strike="noStrike">
                <a:solidFill>
                  <a:srgbClr val="000000"/>
                </a:solidFill>
                <a:latin typeface="Noto Sans Regular"/>
                <a:ea typeface="DejaVu Sans"/>
              </a:rPr>
              <a:t>is a magic sequence since ‘0’ occurs 6 times, ‘1’ occurs twice, ‘6’ occurs 1 time (and the rest 0 times)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This is a self referential sequence</a:t>
            </a:r>
            <a:endParaRPr b="0" lang="en-US" sz="3200" spc="-1" strike="noStrike">
              <a:latin typeface="Arial"/>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First model (“direct” encoding)</a:t>
            </a:r>
            <a:endParaRPr b="0" lang="en-US" sz="2400" spc="-1" strike="noStrike">
              <a:latin typeface="Arial"/>
            </a:endParaRPr>
          </a:p>
        </p:txBody>
      </p:sp>
      <p:sp>
        <p:nvSpPr>
          <p:cNvPr id="47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array[0..n-1] of var 0..n-1: 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0..n-1)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s[i] = sum([s[j] = i | j in 0..n-1])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Quite straightforward: the value of s[i] is the number of occurrences in s which contains the value i.</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7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Second model, add redundant constraints</a:t>
            </a:r>
            <a:endParaRPr b="0" lang="en-US" sz="2400" spc="-1" strike="noStrike">
              <a:latin typeface="Arial"/>
            </a:endParaRPr>
          </a:p>
        </p:txBody>
      </p:sp>
      <p:sp>
        <p:nvSpPr>
          <p:cNvPr id="47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array[0..n-1] of var 0..n-1: 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0..n-1)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s[i] = sum([s[j] = i | j in 0..n-1])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sum(s) = 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sum(i in 0..n-1) (s[i]*i) =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Adding some ‘redundant’ constraints to speed up the search:</a:t>
            </a:r>
            <a:endParaRPr b="0" lang="en-US" sz="1800" spc="-1" strike="noStrike">
              <a:latin typeface="Arial"/>
            </a:endParaRPr>
          </a:p>
          <a:p>
            <a:pPr>
              <a:lnSpc>
                <a:spcPct val="93000"/>
              </a:lnSpc>
            </a:pPr>
            <a:r>
              <a:rPr b="0" lang="en-US" sz="1800" spc="-1" strike="noStrike">
                <a:solidFill>
                  <a:srgbClr val="000000"/>
                </a:solidFill>
                <a:latin typeface="Arial"/>
                <a:ea typeface="DejaVu Sans"/>
              </a:rPr>
              <a:t>- the sum of s is n</a:t>
            </a:r>
            <a:endParaRPr b="0" lang="en-US" sz="1800" spc="-1" strike="noStrike">
              <a:latin typeface="Arial"/>
            </a:endParaRPr>
          </a:p>
          <a:p>
            <a:pPr>
              <a:lnSpc>
                <a:spcPct val="93000"/>
              </a:lnSpc>
            </a:pPr>
            <a:r>
              <a:rPr b="0" lang="en-US" sz="1800" spc="-1" strike="noStrike">
                <a:solidFill>
                  <a:srgbClr val="000000"/>
                </a:solidFill>
                <a:latin typeface="Arial"/>
                <a:ea typeface="DejaVu Sans"/>
              </a:rPr>
              <a:t>- the sum of s[i]*i is also n</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7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Third model, using global_cardinality</a:t>
            </a:r>
            <a:endParaRPr b="0" lang="en-US" sz="2400" spc="-1" strike="noStrike">
              <a:latin typeface="Arial"/>
            </a:endParaRPr>
          </a:p>
        </p:txBody>
      </p:sp>
      <p:sp>
        <p:nvSpPr>
          <p:cNvPr id="47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array[0..n-1] of var 0..n-1: 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global_cardinality(s,array1d(0..n-1, index_set(s)), s)</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sum(s) = 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0..n-1) (s[i]*i) =n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Replace the first sum with the global constraint global_cardinality </a:t>
            </a:r>
            <a:endParaRPr b="0" lang="en-US" sz="1800" spc="-1" strike="noStrike">
              <a:latin typeface="Arial"/>
            </a:endParaRPr>
          </a:p>
          <a:p>
            <a:pPr>
              <a:lnSpc>
                <a:spcPct val="93000"/>
              </a:lnSpc>
            </a:pPr>
            <a:r>
              <a:rPr b="0" lang="en-US" sz="1800" spc="-1" strike="noStrike">
                <a:solidFill>
                  <a:srgbClr val="000000"/>
                </a:solidFill>
                <a:latin typeface="Arial"/>
                <a:ea typeface="DejaVu Sans"/>
              </a:rPr>
              <a:t>(a.k.a. global_cardinality_count):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global_cardinality(a,cover,counts) </a:t>
            </a:r>
            <a:endParaRPr b="0" lang="en-US" sz="1800" spc="-1" strike="noStrike">
              <a:latin typeface="Arial"/>
            </a:endParaRPr>
          </a:p>
          <a:p>
            <a:pPr>
              <a:lnSpc>
                <a:spcPct val="93000"/>
              </a:lnSpc>
            </a:pPr>
            <a:r>
              <a:rPr b="0" lang="en-US" sz="1800" spc="-1" strike="noStrike">
                <a:solidFill>
                  <a:srgbClr val="000000"/>
                </a:solidFill>
                <a:latin typeface="Arial"/>
                <a:ea typeface="DejaVu Sans"/>
              </a:rPr>
              <a:t>where counts[i] is the number of occurrences of cover[i] (here 0..n-1) in array a</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7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Comparing models (with Gecode solver)</a:t>
            </a:r>
            <a:endParaRPr b="0" lang="en-US" sz="2400" spc="-1" strike="noStrike">
              <a:latin typeface="Arial"/>
            </a:endParaRPr>
          </a:p>
        </p:txBody>
      </p:sp>
      <p:sp>
        <p:nvSpPr>
          <p:cNvPr id="48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    Model   Time (s)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model1   0.15s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model2   </a:t>
            </a:r>
            <a:r>
              <a:rPr b="1" lang="en-US" sz="1800" spc="-1" strike="noStrike">
                <a:solidFill>
                  <a:srgbClr val="000000"/>
                </a:solidFill>
                <a:latin typeface="Courier New"/>
                <a:ea typeface="DejaVu Sans"/>
              </a:rPr>
              <a:t>0.08s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model3   0.20s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    model1   0.41s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    model2   0.40s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    model3   </a:t>
            </a:r>
            <a:r>
              <a:rPr b="1" lang="en-US" sz="1800" spc="-1" strike="noStrike">
                <a:solidFill>
                  <a:srgbClr val="000000"/>
                </a:solidFill>
                <a:latin typeface="Courier New"/>
                <a:ea typeface="DejaVu Sans"/>
              </a:rPr>
              <a:t>0.13s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500    model1  17.49s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500    model2  10.45s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500    model3   </a:t>
            </a:r>
            <a:r>
              <a:rPr b="1" lang="en-US" sz="1800" spc="-1" strike="noStrike">
                <a:solidFill>
                  <a:srgbClr val="000000"/>
                </a:solidFill>
                <a:latin typeface="Courier New"/>
                <a:ea typeface="DejaVu Sans"/>
              </a:rPr>
              <a:t>0.15s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1000   model2  43.05s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1000   model3   </a:t>
            </a:r>
            <a:r>
              <a:rPr b="1" lang="en-US" sz="1800" spc="-1" strike="noStrike">
                <a:solidFill>
                  <a:srgbClr val="000000"/>
                </a:solidFill>
                <a:latin typeface="Courier New"/>
                <a:ea typeface="DejaVu Sans"/>
              </a:rPr>
              <a:t>0.37s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10000  model3  </a:t>
            </a:r>
            <a:r>
              <a:rPr b="1" lang="en-US" sz="1800" spc="-1" strike="noStrike">
                <a:solidFill>
                  <a:srgbClr val="000000"/>
                </a:solidFill>
                <a:latin typeface="Courier New"/>
                <a:ea typeface="DejaVu Sans"/>
              </a:rPr>
              <a:t>31.78s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(Removed models which timed out: &gt; 60s)</a:t>
            </a:r>
            <a:endParaRPr b="0" lang="en-US" sz="1800" spc="-1" strike="noStrike">
              <a:latin typeface="Arial"/>
            </a:endParaRPr>
          </a:p>
          <a:p>
            <a:pPr>
              <a:lnSpc>
                <a:spcPct val="93000"/>
              </a:lnSpc>
            </a:pPr>
            <a:endParaRPr b="0" lang="en-US" sz="1800" spc="-1" strike="noStrike">
              <a:latin typeface="Arial"/>
            </a:endParaRPr>
          </a:p>
        </p:txBody>
      </p:sp>
      <p:sp>
        <p:nvSpPr>
          <p:cNvPr id="48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Reversibility</a:t>
            </a:r>
            <a:endParaRPr b="0" lang="en-US" sz="6000" spc="-1" strike="noStrike">
              <a:latin typeface="Arial"/>
            </a:endParaRPr>
          </a:p>
        </p:txBody>
      </p:sp>
      <p:sp>
        <p:nvSpPr>
          <p:cNvPr id="48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A.k.a. bidirectionality, multidirectionality (cf Prolog)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decision variable can be input and/or output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the decision variables A, B, and C and constraint A + B = C</a:t>
            </a:r>
            <a:br/>
            <a:r>
              <a:rPr b="0" lang="en-US" sz="3200" spc="-1" strike="noStrike">
                <a:solidFill>
                  <a:srgbClr val="000000"/>
                </a:solidFill>
                <a:latin typeface="Noto Sans Regular"/>
                <a:ea typeface="DejaVu Sans"/>
              </a:rPr>
              <a:t>* Known A and B → C</a:t>
            </a:r>
            <a:br/>
            <a:r>
              <a:rPr b="0" lang="en-US" sz="3200" spc="-1" strike="noStrike">
                <a:solidFill>
                  <a:srgbClr val="000000"/>
                </a:solidFill>
                <a:latin typeface="Noto Sans Regular"/>
                <a:ea typeface="DejaVu Sans"/>
              </a:rPr>
              <a:t>* Known B and C → A</a:t>
            </a:r>
            <a:br/>
            <a:r>
              <a:rPr b="0" lang="en-US" sz="3200" spc="-1" strike="noStrike">
                <a:solidFill>
                  <a:srgbClr val="000000"/>
                </a:solidFill>
                <a:latin typeface="Noto Sans Regular"/>
                <a:ea typeface="DejaVu Sans"/>
              </a:rPr>
              <a:t>* Known A and C → B</a:t>
            </a:r>
            <a:br/>
            <a:r>
              <a:rPr b="0" lang="en-US" sz="3200" spc="-1" strike="noStrike">
                <a:solidFill>
                  <a:srgbClr val="000000"/>
                </a:solidFill>
                <a:latin typeface="Noto Sans Regular"/>
                <a:ea typeface="DejaVu Sans"/>
              </a:rPr>
              <a:t>* Known A → Domain reduction in B and C</a:t>
            </a:r>
            <a:br/>
            <a:r>
              <a:rPr b="0" lang="en-US" sz="3200" spc="-1" strike="noStrike">
                <a:solidFill>
                  <a:srgbClr val="000000"/>
                </a:solidFill>
                <a:latin typeface="Noto Sans Regular"/>
                <a:ea typeface="DejaVu Sans"/>
              </a:rPr>
              <a:t>  (perhaps)</a:t>
            </a:r>
            <a:endParaRPr b="0" lang="en-US" sz="3200" spc="-1" strike="noStrike">
              <a:latin typeface="Arial"/>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Conclusions/Summary</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485"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Conclusions/Summary</a:t>
            </a:r>
            <a:endParaRPr b="0" lang="en-US" sz="6000" spc="-1" strike="noStrike">
              <a:latin typeface="Arial"/>
            </a:endParaRPr>
          </a:p>
        </p:txBody>
      </p:sp>
      <p:sp>
        <p:nvSpPr>
          <p:cNvPr id="48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Constraint Programming / Modeling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Powerful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Is fun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Can be used to explore combinatorial problems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special mindset is required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Though it’s not a silver bullet. Sometimes special algorithms might be faster or better suited.</a:t>
            </a:r>
            <a:endParaRPr b="0" lang="en-US" sz="32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What is CP used for?</a:t>
            </a:r>
            <a:endParaRPr b="0" lang="en-US" sz="6000" spc="-1" strike="noStrike">
              <a:latin typeface="Arial"/>
            </a:endParaRPr>
          </a:p>
        </p:txBody>
      </p:sp>
      <p:sp>
        <p:nvSpPr>
          <p:cNvPr id="18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Scheduling, Resource allocation, Staff rostering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Packing problems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Vehicle / transport routing / TSP</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Constraint satisfaction problems (CSP)</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Combinatorial search and optimization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And: Solving puzzles!</a:t>
            </a:r>
            <a:endParaRPr b="0" lang="en-US" sz="3200" spc="-1" strike="noStrike">
              <a:latin typeface="Arial"/>
            </a:endParaRPr>
          </a:p>
        </p:txBody>
      </p:sp>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More on CP</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489"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References (mine)</a:t>
            </a:r>
            <a:endParaRPr b="0" lang="en-US" sz="6000" spc="-1" strike="noStrike">
              <a:latin typeface="Arial"/>
            </a:endParaRPr>
          </a:p>
        </p:txBody>
      </p:sp>
      <p:sp>
        <p:nvSpPr>
          <p:cNvPr id="49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Homepage: </a:t>
            </a:r>
            <a:r>
              <a:rPr b="0" lang="en-US" sz="3200" spc="-1" strike="noStrike">
                <a:solidFill>
                  <a:srgbClr val="000000"/>
                </a:solidFill>
                <a:latin typeface="Noto Sans Regular"/>
                <a:ea typeface="DejaVu Sans"/>
                <a:hlinkClick r:id="rId1"/>
              </a:rPr>
              <a:t>http://hakank.org/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My MiniZinc page: </a:t>
            </a:r>
            <a:r>
              <a:rPr b="0" lang="en-US" sz="3200" spc="-1" strike="noStrike">
                <a:solidFill>
                  <a:srgbClr val="000000"/>
                </a:solidFill>
                <a:latin typeface="Noto Sans Regular"/>
                <a:ea typeface="DejaVu Sans"/>
                <a:hlinkClick r:id="rId2"/>
              </a:rPr>
              <a:t>http://hakank.org/minizinc/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My Picat page: http://hakank.org/picat/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Common CP models:</a:t>
            </a:r>
            <a:r>
              <a:rPr b="0" lang="en-US" sz="3200" spc="-1" strike="noStrike">
                <a:solidFill>
                  <a:srgbClr val="000000"/>
                </a:solidFill>
                <a:latin typeface="Noto Sans Regular"/>
                <a:ea typeface="DejaVu Sans"/>
                <a:hlinkClick r:id="rId3"/>
              </a:rPr>
              <a:t>http://hakank.org/common_cp_models/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Picat book</a:t>
            </a:r>
            <a:br/>
            <a:r>
              <a:rPr b="0" lang="en-US" sz="3200" spc="-1" strike="noStrike">
                <a:solidFill>
                  <a:srgbClr val="000000"/>
                </a:solidFill>
                <a:latin typeface="Noto Sans Regular"/>
                <a:ea typeface="DejaVu Sans"/>
                <a:hlinkClick r:id="rId4"/>
              </a:rPr>
              <a:t>http://picat-lang.org/picatbook2015.html</a:t>
            </a:r>
            <a:br/>
            <a:r>
              <a:rPr b="0" lang="en-US" sz="3200" spc="-1" strike="noStrike">
                <a:solidFill>
                  <a:srgbClr val="000000"/>
                </a:solidFill>
                <a:latin typeface="Noto Sans Regular"/>
                <a:ea typeface="DejaVu Sans"/>
              </a:rPr>
              <a:t>(PDF available for free)</a:t>
            </a:r>
            <a:endParaRPr b="0" lang="en-US" sz="3200" spc="-1" strike="noStrike">
              <a:latin typeface="Arial"/>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References</a:t>
            </a:r>
            <a:endParaRPr b="0" lang="en-US" sz="6000" spc="-1" strike="noStrike">
              <a:latin typeface="Arial"/>
            </a:endParaRPr>
          </a:p>
        </p:txBody>
      </p:sp>
      <p:sp>
        <p:nvSpPr>
          <p:cNvPr id="49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CP/MiniZinc-courses (Coursera):</a:t>
            </a:r>
            <a:br/>
            <a:r>
              <a:rPr b="0" lang="en-US" sz="3200" spc="-1" strike="noStrike">
                <a:solidFill>
                  <a:srgbClr val="000000"/>
                </a:solidFill>
                <a:latin typeface="Noto Sans Regular"/>
                <a:ea typeface="DejaVu Sans"/>
              </a:rPr>
              <a:t>- Basic Modeling for Discrete Optimization</a:t>
            </a:r>
            <a:br/>
            <a:r>
              <a:rPr b="0" lang="en-US" sz="3200" spc="-1" strike="noStrike">
                <a:solidFill>
                  <a:srgbClr val="000000"/>
                </a:solidFill>
                <a:latin typeface="Noto Sans Regular"/>
                <a:ea typeface="DejaVu Sans"/>
              </a:rPr>
              <a:t>- Solving Algorithm for Discrete Optimization</a:t>
            </a:r>
            <a:br/>
            <a:r>
              <a:rPr b="0" lang="en-US" sz="3200" spc="-1" strike="noStrike">
                <a:solidFill>
                  <a:srgbClr val="000000"/>
                </a:solidFill>
                <a:latin typeface="Noto Sans Regular"/>
                <a:ea typeface="DejaVu Sans"/>
              </a:rPr>
              <a:t>- Advanced Modeling for Discrete Optimization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NordConsNet site </a:t>
            </a:r>
            <a:r>
              <a:rPr b="0" lang="en-US" sz="3200" spc="-1" strike="noStrike">
                <a:solidFill>
                  <a:srgbClr val="000000"/>
                </a:solidFill>
                <a:latin typeface="Noto Sans Regular"/>
                <a:ea typeface="DejaVu Sans"/>
                <a:hlinkClick r:id="rId1"/>
              </a:rPr>
              <a:t>http://www.it.uu.se/research/NordConsNet</a:t>
            </a:r>
            <a:br/>
            <a:r>
              <a:rPr b="0" lang="en-US" sz="3200" spc="-1" strike="noStrike">
                <a:solidFill>
                  <a:srgbClr val="000000"/>
                </a:solidFill>
                <a:latin typeface="Noto Sans Regular"/>
                <a:ea typeface="DejaVu Sans"/>
              </a:rPr>
              <a:t>has a lot of information and references on CP and constraint modeling</a:t>
            </a:r>
            <a:endParaRPr b="0" lang="en-US" sz="3200" spc="-1" strike="noStrike">
              <a:latin typeface="Arial"/>
            </a:endParaRPr>
          </a:p>
        </p:txBody>
      </p:sp>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Some Constraint systems</a:t>
            </a:r>
            <a:endParaRPr b="0" lang="en-US" sz="6000" spc="-1" strike="noStrike">
              <a:latin typeface="Arial"/>
            </a:endParaRPr>
          </a:p>
        </p:txBody>
      </p:sp>
      <p:sp>
        <p:nvSpPr>
          <p:cNvPr id="49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 great Constraint systems/solvers (not necessary CP)</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MiniZinc</a:t>
            </a:r>
            <a:r>
              <a:rPr b="0" lang="en-US" sz="3200" spc="-1" strike="noStrike">
                <a:solidFill>
                  <a:srgbClr val="000000"/>
                </a:solidFill>
                <a:latin typeface="Noto Sans Regular"/>
                <a:ea typeface="DejaVu Sans"/>
              </a:rPr>
              <a:t>: The system used in this talk</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Google OR-tools</a:t>
            </a:r>
            <a:r>
              <a:rPr b="0" lang="en-US" sz="3200" spc="-1" strike="noStrike">
                <a:solidFill>
                  <a:srgbClr val="000000"/>
                </a:solidFill>
                <a:latin typeface="Noto Sans Regular"/>
                <a:ea typeface="DejaVu Sans"/>
              </a:rPr>
              <a:t> (Python, C#, C++): Often very fast (CP-SAT)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Chuffed</a:t>
            </a:r>
            <a:r>
              <a:rPr b="0" lang="en-US" sz="3200" spc="-1" strike="noStrike">
                <a:solidFill>
                  <a:srgbClr val="000000"/>
                </a:solidFill>
                <a:latin typeface="Noto Sans Regular"/>
                <a:ea typeface="DejaVu Sans"/>
              </a:rPr>
              <a:t> (in 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Gecode (C++)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Choco, JaCoP (Java)</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CPMPy</a:t>
            </a:r>
            <a:r>
              <a:rPr b="0" lang="en-US" sz="3200" spc="-1" strike="noStrike">
                <a:solidFill>
                  <a:srgbClr val="000000"/>
                </a:solidFill>
                <a:latin typeface="Noto Sans Regular"/>
                <a:ea typeface="DejaVu Sans"/>
              </a:rPr>
              <a:t> (Python): high level wrapper around MiniZinc, OR-tools, PySAT and Z3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Prolog (CLP): SICStus Prolog, ECLiPSe CLP, SWI-Prolog,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Microsoft’s Z3 theorem prover: Many nice features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Picat</a:t>
            </a:r>
            <a:r>
              <a:rPr b="0" lang="en-US" sz="3200" spc="-1" strike="noStrike">
                <a:solidFill>
                  <a:srgbClr val="000000"/>
                </a:solidFill>
                <a:latin typeface="Noto Sans Regular"/>
                <a:ea typeface="DejaVu Sans"/>
              </a:rPr>
              <a:t> - m</a:t>
            </a:r>
            <a:r>
              <a:rPr b="0" lang="en-US" sz="3200" spc="-1" strike="noStrike">
                <a:solidFill>
                  <a:srgbClr val="000000"/>
                </a:solidFill>
                <a:latin typeface="Noto Sans Regular"/>
                <a:ea typeface="DejaVu Sans"/>
              </a:rPr>
              <a:t>y “Thinking language”</a:t>
            </a:r>
            <a:br/>
            <a:r>
              <a:rPr b="0" lang="en-US" sz="3200" spc="-1" strike="noStrike">
                <a:solidFill>
                  <a:srgbClr val="000000"/>
                </a:solidFill>
                <a:latin typeface="Noto Sans Regular"/>
                <a:ea typeface="DejaVu Sans"/>
              </a:rPr>
              <a:t>(“Prolog” + constraints + functions and imperative constructs. CP/SAT/SMT/MIP constraint solvers)</a:t>
            </a:r>
            <a:endParaRPr b="0" lang="en-US" sz="3200" spc="-1" strike="noStrike">
              <a:latin typeface="Arial"/>
            </a:endParaRPr>
          </a:p>
        </p:txBody>
      </p:sp>
      <p:sp>
        <p:nvSpPr>
          <p:cNvPr id="496"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Some CP related conferences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CP 2023 </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NordConsNet 2023</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498"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Conferences</a:t>
            </a:r>
            <a:endParaRPr b="0" lang="en-US" sz="6000" spc="-1" strike="noStrike">
              <a:latin typeface="Arial"/>
            </a:endParaRPr>
          </a:p>
        </p:txBody>
      </p:sp>
      <p:sp>
        <p:nvSpPr>
          <p:cNvPr id="50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29th International Conference on Principles and Practice of Constraint Programming (“CP 2023”)</a:t>
            </a:r>
            <a:br/>
            <a:r>
              <a:rPr b="0" lang="en-US" sz="3200" spc="-1" strike="noStrike">
                <a:solidFill>
                  <a:srgbClr val="000000"/>
                </a:solidFill>
                <a:latin typeface="Noto Sans Regular"/>
                <a:ea typeface="DejaVu Sans"/>
              </a:rPr>
              <a:t>August 27 - 31, 2023, Toronto, Canada</a:t>
            </a:r>
            <a:br/>
            <a:r>
              <a:rPr b="0" lang="en-US" sz="3200" spc="-1" strike="noStrike">
                <a:solidFill>
                  <a:srgbClr val="000000"/>
                </a:solidFill>
                <a:latin typeface="Noto Sans Regular"/>
                <a:ea typeface="DejaVu Sans"/>
              </a:rPr>
              <a:t>https://cp2023.a4cp.org/index.html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Nordic Network for researchers and practitioners of Constraint programming (NordConsNet)</a:t>
            </a:r>
            <a:r>
              <a:rPr b="0" lang="en-US" sz="3200" spc="-1" strike="noStrike">
                <a:solidFill>
                  <a:srgbClr val="000000"/>
                </a:solidFill>
                <a:latin typeface="Noto Sans Regular"/>
                <a:ea typeface="DejaVu Sans"/>
              </a:rPr>
              <a:t>﻿</a:t>
            </a:r>
            <a:br/>
            <a:r>
              <a:rPr b="0" lang="en-US" sz="3200" spc="-1" strike="noStrike">
                <a:solidFill>
                  <a:srgbClr val="000000"/>
                </a:solidFill>
                <a:latin typeface="Noto Sans Regular"/>
                <a:ea typeface="DejaVu Sans"/>
              </a:rPr>
              <a:t>June 8 – 9, 2023, Odense, Denmark</a:t>
            </a:r>
            <a:br/>
            <a:r>
              <a:rPr b="0" lang="en-US" sz="3200" spc="-1" strike="noStrike">
                <a:solidFill>
                  <a:srgbClr val="000000"/>
                </a:solidFill>
                <a:latin typeface="Noto Sans Regular"/>
                <a:ea typeface="DejaVu Sans"/>
                <a:hlinkClick r:id="rId1"/>
              </a:rPr>
              <a:t>https://event.sdu.dk/nordconsnet2023/</a:t>
            </a:r>
            <a:br/>
            <a:br/>
            <a:r>
              <a:rPr b="0" lang="en-US" sz="3200" spc="-1" strike="noStrike">
                <a:solidFill>
                  <a:srgbClr val="000000"/>
                </a:solidFill>
                <a:latin typeface="Noto Sans Regular"/>
                <a:ea typeface="DejaVu Sans"/>
              </a:rPr>
              <a:t>(See </a:t>
            </a:r>
            <a:r>
              <a:rPr b="0" lang="en-US" sz="3200" spc="-1" strike="noStrike">
                <a:solidFill>
                  <a:srgbClr val="000000"/>
                </a:solidFill>
                <a:latin typeface="Noto Sans Regular"/>
                <a:ea typeface="DejaVu Sans"/>
                <a:hlinkClick r:id="rId2"/>
              </a:rPr>
              <a:t>http://www.it.uu.se/research/NordConsNet</a:t>
            </a:r>
            <a:r>
              <a:rPr b="0" lang="en-US" sz="3200" spc="-1" strike="noStrike">
                <a:solidFill>
                  <a:srgbClr val="000000"/>
                </a:solidFill>
                <a:latin typeface="Noto Sans Regular"/>
                <a:ea typeface="DejaVu Sans"/>
              </a:rPr>
              <a:t> )</a:t>
            </a:r>
            <a:endParaRPr b="0" lang="en-US" sz="3200" spc="-1" strike="noStrike">
              <a:latin typeface="Arial"/>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Thank you!</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Questions?</a:t>
            </a:r>
            <a:br/>
            <a:br/>
            <a:r>
              <a:rPr b="1" lang="en-US" sz="4000" spc="-1" strike="noStrike">
                <a:solidFill>
                  <a:srgbClr val="04617b"/>
                </a:solidFill>
                <a:latin typeface="Noto Sans Black"/>
                <a:ea typeface="DejaVu Sans"/>
              </a:rPr>
              <a:t>http://hakank.org/cp_mensa_2023/</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502"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Post talk slides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(including quite a few other models)</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504"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all_different_except_0</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Reification</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506"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Reification</a:t>
            </a:r>
            <a:endParaRPr b="0" lang="en-US" sz="6000" spc="-1" strike="noStrike">
              <a:latin typeface="Arial"/>
            </a:endParaRPr>
          </a:p>
        </p:txBody>
      </p:sp>
      <p:sp>
        <p:nvSpPr>
          <p:cNvPr id="50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r>
              <a:rPr b="0" lang="en-US" sz="3200" spc="-1" strike="noStrike">
                <a:solidFill>
                  <a:srgbClr val="000000"/>
                </a:solidFill>
                <a:latin typeface="Noto Sans Regular"/>
                <a:ea typeface="DejaVu Sans"/>
              </a:rPr>
              <a:t>Reasoning” about constraints/boolean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Implication: constraint1 → constraint2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Equivalence: constraint1 ↔ constraint2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and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or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false: 0, true: 1</a:t>
            </a:r>
            <a:endParaRPr b="0" lang="en-US" sz="32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General concepts in CP</a:t>
            </a:r>
            <a:endParaRPr b="0" lang="en-US" sz="6000" spc="-1" strike="noStrike">
              <a:latin typeface="Arial"/>
            </a:endParaRPr>
          </a:p>
        </p:txBody>
      </p:sp>
      <p:sp>
        <p:nvSpPr>
          <p:cNvPr id="19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Decision variables</a:t>
            </a:r>
            <a:r>
              <a:rPr b="0" lang="en-US" sz="3200" spc="-1" strike="noStrike">
                <a:solidFill>
                  <a:srgbClr val="000000"/>
                </a:solidFill>
                <a:latin typeface="Noto Sans Regular"/>
                <a:ea typeface="DejaVu Sans"/>
              </a:rPr>
              <a:t> with </a:t>
            </a:r>
            <a:r>
              <a:rPr b="1" lang="en-US" sz="3200" spc="-1" strike="noStrike">
                <a:solidFill>
                  <a:srgbClr val="000000"/>
                </a:solidFill>
                <a:latin typeface="Noto Sans Regular"/>
                <a:ea typeface="DejaVu Sans"/>
              </a:rPr>
              <a:t>finite domains </a:t>
            </a:r>
            <a:r>
              <a:rPr b="0" lang="en-US" sz="3200" spc="-1" strike="noStrike">
                <a:solidFill>
                  <a:srgbClr val="000000"/>
                </a:solidFill>
                <a:latin typeface="Noto Sans Regular"/>
                <a:ea typeface="DejaVu Sans"/>
              </a:rPr>
              <a:t>(integers)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Constraints</a:t>
            </a:r>
            <a:r>
              <a:rPr b="0" lang="en-US" sz="3200" spc="-1" strike="noStrike">
                <a:solidFill>
                  <a:srgbClr val="000000"/>
                </a:solidFill>
                <a:latin typeface="Noto Sans Regular"/>
                <a:ea typeface="DejaVu Sans"/>
              </a:rPr>
              <a:t> relating these variables to each other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Find a </a:t>
            </a:r>
            <a:r>
              <a:rPr b="1" lang="en-US" sz="3200" spc="-1" strike="noStrike">
                <a:solidFill>
                  <a:srgbClr val="000000"/>
                </a:solidFill>
                <a:latin typeface="Noto Sans Regular"/>
                <a:ea typeface="DejaVu Sans"/>
              </a:rPr>
              <a:t>solution</a:t>
            </a:r>
            <a:r>
              <a:rPr b="0" lang="en-US" sz="3200" spc="-1" strike="noStrike">
                <a:solidFill>
                  <a:srgbClr val="000000"/>
                </a:solidFill>
                <a:latin typeface="Noto Sans Regular"/>
                <a:ea typeface="DejaVu Sans"/>
              </a:rPr>
              <a:t> (or many/all solutions) satisfiing all the constraints and the domains of the variables. Or show than there is no solution.</a:t>
            </a:r>
            <a:endParaRPr b="0" lang="en-US" sz="3200" spc="-1" strike="noStrike">
              <a:latin typeface="Arial"/>
            </a:endParaRPr>
          </a:p>
        </p:txBody>
      </p:sp>
      <p:sp>
        <p:nvSpPr>
          <p:cNvPr id="191"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all_different_except_0</a:t>
            </a:r>
            <a:endParaRPr b="0" lang="en-US" sz="2400" spc="-1" strike="noStrike">
              <a:latin typeface="Arial"/>
            </a:endParaRPr>
          </a:p>
        </p:txBody>
      </p:sp>
      <p:sp>
        <p:nvSpPr>
          <p:cNvPr id="51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all_different_except_0(x)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Ensures that all values that are != 0 are distinct.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Note: This constraint has another definition in the MiniZinc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distribution.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predicate all_different_except_0(array[int] of var int: x)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foreach(i, j in index_set(x) where i &lt; j)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(x[i] != 0 /\ x[j] != 0) </a:t>
            </a:r>
            <a:r>
              <a:rPr b="1" lang="en-US" sz="1800" spc="-1" strike="noStrike">
                <a:solidFill>
                  <a:srgbClr val="000000"/>
                </a:solidFill>
                <a:latin typeface="Courier New"/>
                <a:ea typeface="DejaVu Sans"/>
              </a:rPr>
              <a:t>-&gt;</a:t>
            </a:r>
            <a:r>
              <a:rPr b="0" lang="en-US" sz="1800" spc="-1" strike="noStrike">
                <a:solidFill>
                  <a:srgbClr val="000000"/>
                </a:solidFill>
                <a:latin typeface="Courier New"/>
                <a:ea typeface="DejaVu Sans"/>
              </a:rPr>
              <a:t> x[i] != x[j]</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51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CustomShape 1"/>
          <p:cNvSpPr/>
          <p:nvPr/>
        </p:nvSpPr>
        <p:spPr>
          <a:xfrm>
            <a:off x="599040" y="301320"/>
            <a:ext cx="10795680" cy="1259280"/>
          </a:xfrm>
          <a:prstGeom prst="rect">
            <a:avLst/>
          </a:prstGeom>
          <a:noFill/>
          <a:ln>
            <a:noFill/>
          </a:ln>
        </p:spPr>
        <p:style>
          <a:lnRef idx="0"/>
          <a:fillRef idx="0"/>
          <a:effectRef idx="0"/>
          <a:fontRef idx="minor"/>
        </p:style>
        <p:txBody>
          <a:bodyPr lIns="0" rIns="0" tIns="0" bIns="0" anchor="ctr">
            <a:normAutofit/>
          </a:bodyPr>
          <a:p>
            <a:r>
              <a:rPr b="0" lang="en-US" sz="6000" spc="-1" strike="noStrike">
                <a:solidFill>
                  <a:srgbClr val="ffffff"/>
                </a:solidFill>
                <a:latin typeface="Noto Sans Light"/>
                <a:ea typeface="DejaVu Sans"/>
              </a:rPr>
              <a:t>Selected publications</a:t>
            </a:r>
            <a:endParaRPr b="0" lang="en-US" sz="6000" spc="-1" strike="noStrike">
              <a:latin typeface="Arial"/>
            </a:endParaRPr>
          </a:p>
        </p:txBody>
      </p:sp>
      <p:sp>
        <p:nvSpPr>
          <p:cNvPr id="513" name="CustomShape 2"/>
          <p:cNvSpPr/>
          <p:nvPr/>
        </p:nvSpPr>
        <p:spPr>
          <a:xfrm>
            <a:off x="599040" y="1828800"/>
            <a:ext cx="10828080" cy="539208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Soto, Kjellerstrand, et.al: Cell formation in group technology using constraint programming and Boolean satisfiability (2012)</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Kjellerstrand: Picat: A logic-based multi-paradigm language (2014)</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Zhou, Kjellerstrand: Solving several planning problems with Picat (2014)</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Zhou, Kjellerstrand: The Picat-SAT compiler (2016)</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Rohner, Kjellerstrand: Using logic programming for theory representation and scientific inference (2021)</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And … </a:t>
            </a:r>
            <a:endParaRPr b="0" lang="en-US" sz="3200" spc="-1" strike="noStrike">
              <a:latin typeface="Arial"/>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Constraint Modeling</a:t>
            </a:r>
            <a:endParaRPr b="0" lang="en-US" sz="6000" spc="-1" strike="noStrike">
              <a:latin typeface="Arial"/>
            </a:endParaRPr>
          </a:p>
        </p:txBody>
      </p:sp>
      <p:sp>
        <p:nvSpPr>
          <p:cNvPr id="51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a:lnSpc>
                <a:spcPct val="100000"/>
              </a:lnSpc>
              <a:spcAft>
                <a:spcPts val="1409"/>
              </a:spcAft>
            </a:pPr>
            <a:r>
              <a:rPr b="0" lang="en-US" sz="3200" spc="-1" strike="noStrike">
                <a:solidFill>
                  <a:srgbClr val="000000"/>
                </a:solidFill>
                <a:latin typeface="Noto Sans Regular"/>
                <a:ea typeface="DejaVu Sans"/>
              </a:rPr>
              <a:t>This talk focuses on the modeling part and should really be called </a:t>
            </a:r>
            <a:br/>
            <a:br/>
            <a:r>
              <a:rPr b="0" lang="en-US" sz="1800" spc="-1" strike="noStrike">
                <a:solidFill>
                  <a:srgbClr val="000000"/>
                </a:solidFill>
                <a:latin typeface="Arial"/>
                <a:ea typeface="DejaVu Sans"/>
              </a:rPr>
              <a:t>   </a:t>
            </a:r>
            <a:r>
              <a:rPr b="0" lang="en-US" sz="3200" spc="-1" strike="noStrike">
                <a:solidFill>
                  <a:srgbClr val="000000"/>
                </a:solidFill>
                <a:latin typeface="Noto Sans Regular"/>
                <a:ea typeface="DejaVu Sans"/>
              </a:rPr>
              <a:t>”</a:t>
            </a:r>
            <a:r>
              <a:rPr b="1" lang="en-US" sz="3200" spc="-1" strike="noStrike">
                <a:solidFill>
                  <a:srgbClr val="000000"/>
                </a:solidFill>
                <a:latin typeface="Noto Sans Regular"/>
                <a:ea typeface="DejaVu Sans"/>
              </a:rPr>
              <a:t>Constraint Modeling</a:t>
            </a:r>
            <a:r>
              <a:rPr b="0" lang="en-US" sz="3200" spc="-1" strike="noStrike">
                <a:solidFill>
                  <a:srgbClr val="000000"/>
                </a:solidFill>
                <a:latin typeface="Noto Sans Regular"/>
                <a:ea typeface="DejaVu Sans"/>
              </a:rPr>
              <a:t> - </a:t>
            </a:r>
            <a:br/>
            <a:r>
              <a:rPr b="0" lang="en-US" sz="1800" spc="-1" strike="noStrike">
                <a:solidFill>
                  <a:srgbClr val="000000"/>
                </a:solidFill>
                <a:latin typeface="Arial"/>
                <a:ea typeface="DejaVu Sans"/>
              </a:rPr>
              <a:t>   </a:t>
            </a:r>
            <a:r>
              <a:rPr b="0" lang="en-US" sz="3200" spc="-1" strike="noStrike">
                <a:solidFill>
                  <a:srgbClr val="000000"/>
                </a:solidFill>
                <a:latin typeface="Noto Sans Regular"/>
                <a:ea typeface="DejaVu Sans"/>
              </a:rPr>
              <a:t>Solving combinatorial puzzles when you are lazy”</a:t>
            </a:r>
            <a:endParaRPr b="0" lang="en-US" sz="3200" spc="-1" strike="noStrike">
              <a:latin typeface="Arial"/>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Important features of CP</a:t>
            </a:r>
            <a:endParaRPr b="0" lang="en-US" sz="6000" spc="-1" strike="noStrike">
              <a:latin typeface="Arial"/>
            </a:endParaRPr>
          </a:p>
        </p:txBody>
      </p:sp>
      <p:sp>
        <p:nvSpPr>
          <p:cNvPr id="51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Propagation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Global 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Reification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Reversibility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Symmetry breaking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Redundant 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
        <p:nvSpPr>
          <p:cNvPr id="518"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Debugging in CP</a:t>
            </a:r>
            <a:endParaRPr b="0" lang="en-US" sz="6000" spc="-1" strike="noStrike">
              <a:latin typeface="Arial"/>
            </a:endParaRPr>
          </a:p>
        </p:txBody>
      </p:sp>
      <p:sp>
        <p:nvSpPr>
          <p:cNvPr id="52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Test early and often</a:t>
            </a:r>
            <a:br/>
            <a:r>
              <a:rPr b="0" lang="en-US" sz="3200" spc="-1" strike="noStrike">
                <a:solidFill>
                  <a:srgbClr val="000000"/>
                </a:solidFill>
                <a:latin typeface="Noto Sans Regular"/>
                <a:ea typeface="DejaVu Sans"/>
              </a:rPr>
              <a:t>While learning CP: test after adding each constraint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Check the domains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First test a small instance for which you know the answer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If the model does not work:</a:t>
            </a:r>
            <a:br/>
            <a:r>
              <a:rPr b="0" lang="en-US" sz="3200" spc="-1" strike="noStrike">
                <a:solidFill>
                  <a:srgbClr val="000000"/>
                </a:solidFill>
                <a:latin typeface="Noto Sans Regular"/>
                <a:ea typeface="DejaVu Sans"/>
              </a:rPr>
              <a:t>- remove one constraint after another and test again</a:t>
            </a:r>
            <a:br/>
            <a:r>
              <a:rPr b="0" lang="en-US" sz="3200" spc="-1" strike="noStrike">
                <a:solidFill>
                  <a:srgbClr val="000000"/>
                </a:solidFill>
                <a:latin typeface="Noto Sans Regular"/>
                <a:ea typeface="DejaVu Sans"/>
              </a:rPr>
              <a:t>- check the domains again</a:t>
            </a:r>
            <a:endParaRPr b="0" lang="en-US" sz="3200" spc="-1" strike="noStrike">
              <a:latin typeface="Arial"/>
            </a:endParaRPr>
          </a:p>
        </p:txBody>
      </p:sp>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Conclusions/Summary</a:t>
            </a:r>
            <a:endParaRPr b="0" lang="en-US" sz="6000" spc="-1" strike="noStrike">
              <a:latin typeface="Arial"/>
            </a:endParaRPr>
          </a:p>
        </p:txBody>
      </p:sp>
      <p:sp>
        <p:nvSpPr>
          <p:cNvPr id="52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a:lnSpc>
                <a:spcPct val="100000"/>
              </a:lnSpc>
              <a:spcAft>
                <a:spcPts val="1409"/>
              </a:spcAft>
            </a:pPr>
            <a:r>
              <a:rPr b="0" lang="en-US" sz="3200" spc="-1" strike="noStrike">
                <a:solidFill>
                  <a:srgbClr val="000000"/>
                </a:solidFill>
                <a:latin typeface="Noto Sans Regular"/>
                <a:ea typeface="DejaVu Sans"/>
              </a:rPr>
              <a:t>Compared to imperative programming languages: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There are no (re)assignments: if the model tries to assign a decision variable with two different values then it is a failure →  backtracks to another possible solution.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Forall loops are not like imperative for loops; they are only used to create constraints (in arrays)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There are no while loops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Debugging might be harder in CP than in imperative programming languages.</a:t>
            </a:r>
            <a:endParaRPr b="0" lang="en-US" sz="3200" spc="-1" strike="noStrike">
              <a:latin typeface="Arial"/>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MiniZinc syntax</a:t>
            </a:r>
            <a:endParaRPr b="0" lang="en-US" sz="4000" spc="-1" strike="noStrike">
              <a:latin typeface="Arial"/>
            </a:endParaRPr>
          </a:p>
        </p:txBody>
      </p:sp>
      <p:sp>
        <p:nvSpPr>
          <p:cNvPr id="524"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Syntax: Parameters/data</a:t>
            </a:r>
            <a:endParaRPr b="0" lang="en-US" sz="6000" spc="-1" strike="noStrike">
              <a:latin typeface="Arial"/>
            </a:endParaRPr>
          </a:p>
        </p:txBody>
      </p:sp>
      <p:sp>
        <p:nvSpPr>
          <p:cNvPr id="52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Parameters, fixed data (hints)</a:t>
            </a:r>
            <a:br/>
            <a:r>
              <a:rPr b="0" lang="en-US" sz="3200" spc="-1" strike="noStrike">
                <a:solidFill>
                  <a:srgbClr val="000000"/>
                </a:solidFill>
                <a:latin typeface="Courier New"/>
                <a:ea typeface="DejaVu Sans"/>
              </a:rPr>
              <a:t>int: n=4;</a:t>
            </a:r>
            <a:br/>
            <a:r>
              <a:rPr b="0" lang="en-US" sz="3200" spc="-1" strike="noStrike">
                <a:solidFill>
                  <a:srgbClr val="000000"/>
                </a:solidFill>
                <a:latin typeface="Courier New"/>
                <a:ea typeface="DejaVu Sans"/>
              </a:rPr>
              <a:t>array[1..n] of int: a =[1,2,3,4]; % default 1-based</a:t>
            </a:r>
            <a:br/>
            <a:br/>
            <a:r>
              <a:rPr b="0" lang="en-US" sz="3200" spc="-1" strike="noStrike">
                <a:solidFill>
                  <a:srgbClr val="000000"/>
                </a:solidFill>
                <a:latin typeface="Courier New"/>
                <a:ea typeface="DejaVu Sans"/>
              </a:rPr>
              <a:t>% When using a specific datafile (.dzn)</a:t>
            </a:r>
            <a:br/>
            <a:br/>
            <a:r>
              <a:rPr b="0" lang="en-US" sz="3200" spc="-1" strike="noStrike">
                <a:solidFill>
                  <a:srgbClr val="000000"/>
                </a:solidFill>
                <a:latin typeface="Courier New"/>
                <a:ea typeface="DejaVu Sans"/>
              </a:rPr>
              <a:t>% This is in the model (.mzn) file</a:t>
            </a:r>
            <a:br/>
            <a:r>
              <a:rPr b="0" lang="en-US" sz="3200" spc="-1" strike="noStrike">
                <a:solidFill>
                  <a:srgbClr val="000000"/>
                </a:solidFill>
                <a:latin typeface="Courier New"/>
                <a:ea typeface="DejaVu Sans"/>
              </a:rPr>
              <a:t>int: m;</a:t>
            </a:r>
            <a:br/>
            <a:r>
              <a:rPr b="0" lang="en-US" sz="3200" spc="-1" strike="noStrike">
                <a:solidFill>
                  <a:srgbClr val="000000"/>
                </a:solidFill>
                <a:latin typeface="Courier New"/>
                <a:ea typeface="DejaVu Sans"/>
              </a:rPr>
              <a:t>array[1..m] of int: y;</a:t>
            </a:r>
            <a:br/>
            <a:br/>
            <a:r>
              <a:rPr b="0" lang="en-US" sz="3200" spc="-1" strike="noStrike">
                <a:solidFill>
                  <a:srgbClr val="000000"/>
                </a:solidFill>
                <a:latin typeface="Courier New"/>
                <a:ea typeface="DejaVu Sans"/>
              </a:rPr>
              <a:t>% In the data .dzn file</a:t>
            </a:r>
            <a:br/>
            <a:r>
              <a:rPr b="0" lang="en-US" sz="3200" spc="-1" strike="noStrike">
                <a:solidFill>
                  <a:srgbClr val="000000"/>
                </a:solidFill>
                <a:latin typeface="Courier New"/>
                <a:ea typeface="DejaVu Sans"/>
              </a:rPr>
              <a:t>m = 5;</a:t>
            </a:r>
            <a:br/>
            <a:r>
              <a:rPr b="0" lang="en-US" sz="3200" spc="-1" strike="noStrike">
                <a:solidFill>
                  <a:srgbClr val="000000"/>
                </a:solidFill>
                <a:latin typeface="Courier New"/>
                <a:ea typeface="DejaVu Sans"/>
              </a:rPr>
              <a:t>y = [2,3,4,5,6];</a:t>
            </a:r>
            <a:endParaRPr b="0" lang="en-US" sz="3200" spc="-1" strike="noStrike">
              <a:latin typeface="Arial"/>
            </a:endParaRPr>
          </a:p>
        </p:txBody>
      </p:sp>
    </p:spTree>
  </p:cSld>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Syntax:Variables / Domains</a:t>
            </a:r>
            <a:endParaRPr b="0" lang="en-US" sz="6000" spc="-1" strike="noStrike">
              <a:latin typeface="Arial"/>
            </a:endParaRPr>
          </a:p>
        </p:txBody>
      </p:sp>
      <p:sp>
        <p:nvSpPr>
          <p:cNvPr id="52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Decision variables</a:t>
            </a:r>
            <a:r>
              <a:rPr b="0" lang="en-US" sz="3200" spc="-1" strike="noStrike">
                <a:solidFill>
                  <a:srgbClr val="000000"/>
                </a:solidFill>
                <a:latin typeface="Noto Sans Regular"/>
                <a:ea typeface="DejaVu Sans"/>
              </a:rPr>
              <a:t> with an apropriate finite domain (integers, enums).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a:t>
            </a:r>
            <a:r>
              <a:rPr b="1" lang="en-US" sz="3200" spc="-1" strike="noStrike">
                <a:solidFill>
                  <a:srgbClr val="000000"/>
                </a:solidFill>
                <a:latin typeface="Noto Sans Regular"/>
                <a:ea typeface="DejaVu Sans"/>
              </a:rPr>
              <a:t>unknowns</a:t>
            </a:r>
            <a:r>
              <a:rPr b="0" lang="en-US" sz="3200" spc="-1" strike="noStrike">
                <a:solidFill>
                  <a:srgbClr val="000000"/>
                </a:solidFill>
                <a:latin typeface="Noto Sans Regular"/>
                <a:ea typeface="DejaVu Sans"/>
              </a:rPr>
              <a:t> that we want to find out the values for.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Beware: Not like variables in Python, Java, C++, etc.</a:t>
            </a:r>
            <a:br/>
            <a:br/>
            <a:r>
              <a:rPr b="0" lang="en-US" sz="3200" spc="-1" strike="noStrike">
                <a:solidFill>
                  <a:srgbClr val="000000"/>
                </a:solidFill>
                <a:latin typeface="Courier New"/>
                <a:ea typeface="DejaVu Sans"/>
              </a:rPr>
              <a:t>var bool: b;</a:t>
            </a:r>
            <a:br/>
            <a:r>
              <a:rPr b="0" lang="en-US" sz="3200" spc="-1" strike="noStrike">
                <a:solidFill>
                  <a:srgbClr val="000000"/>
                </a:solidFill>
                <a:latin typeface="Courier New"/>
                <a:ea typeface="DejaVu Sans"/>
              </a:rPr>
              <a:t>array[1..n] of var 1..n: a;</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array[1..n, 1..n] of var 1..n: x; % 2d array</a:t>
            </a:r>
            <a:br/>
            <a:r>
              <a:rPr b="0" lang="en-US" sz="3200" spc="-1" strike="noStrike">
                <a:solidFill>
                  <a:srgbClr val="000000"/>
                </a:solidFill>
                <a:latin typeface="Courier New"/>
                <a:ea typeface="DejaVu Sans"/>
              </a:rPr>
              <a:t>var int: z = sum(x);</a:t>
            </a:r>
            <a:br/>
            <a:br/>
            <a:r>
              <a:rPr b="0" lang="en-US" sz="3200" spc="-1" strike="noStrike">
                <a:solidFill>
                  <a:srgbClr val="000000"/>
                </a:solidFill>
                <a:latin typeface="Courier New"/>
                <a:ea typeface="DejaVu Sans"/>
              </a:rPr>
              <a:t>enum vals = {A,B,C,D};</a:t>
            </a:r>
            <a:br/>
            <a:r>
              <a:rPr b="0" lang="en-US" sz="3200" spc="-1" strike="noStrike">
                <a:solidFill>
                  <a:srgbClr val="000000"/>
                </a:solidFill>
                <a:latin typeface="Courier New"/>
                <a:ea typeface="DejaVu Sans"/>
              </a:rPr>
              <a:t>array[1..3] of var vals: y;</a:t>
            </a:r>
            <a:endParaRPr b="0" lang="en-US" sz="3200" spc="-1" strike="noStrike">
              <a:latin typeface="Arial"/>
            </a:endParaRPr>
          </a:p>
        </p:txBody>
      </p:sp>
    </p:spTree>
  </p:cSld>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Syntax: Constraints</a:t>
            </a:r>
            <a:endParaRPr b="0" lang="en-US" sz="6000" spc="-1" strike="noStrike">
              <a:latin typeface="Arial"/>
            </a:endParaRPr>
          </a:p>
        </p:txBody>
      </p:sp>
      <p:sp>
        <p:nvSpPr>
          <p:cNvPr id="53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Noto Sans Regular"/>
                <a:ea typeface="DejaVu Sans"/>
              </a:rPr>
              <a:t>Constraints</a:t>
            </a:r>
            <a:r>
              <a:rPr b="0" lang="en-US" sz="3200" spc="-1" strike="noStrike">
                <a:solidFill>
                  <a:srgbClr val="000000"/>
                </a:solidFill>
                <a:latin typeface="Noto Sans Regular"/>
                <a:ea typeface="DejaVu Sans"/>
              </a:rPr>
              <a:t>: Connecting decision variables</a:t>
            </a:r>
            <a:br/>
            <a:br/>
            <a:r>
              <a:rPr b="0" lang="en-US" sz="3200" spc="-1" strike="noStrike">
                <a:solidFill>
                  <a:srgbClr val="000000"/>
                </a:solidFill>
                <a:latin typeface="Courier New"/>
                <a:ea typeface="DejaVu Sans"/>
              </a:rPr>
              <a:t>c = a + b             % arithmetic constraint</a:t>
            </a:r>
            <a:br/>
            <a:br/>
            <a:r>
              <a:rPr b="0" lang="en-US" sz="3200" spc="-1" strike="noStrike">
                <a:solidFill>
                  <a:srgbClr val="000000"/>
                </a:solidFill>
                <a:latin typeface="Courier New"/>
                <a:ea typeface="DejaVu Sans"/>
              </a:rPr>
              <a:t>% Global constraints</a:t>
            </a:r>
            <a:br/>
            <a:r>
              <a:rPr b="0" lang="en-US" sz="3200" spc="-1" strike="noStrike">
                <a:solidFill>
                  <a:srgbClr val="000000"/>
                </a:solidFill>
                <a:latin typeface="Courier New"/>
                <a:ea typeface="DejaVu Sans"/>
              </a:rPr>
              <a:t>all_different(x) </a:t>
            </a:r>
            <a:br/>
            <a:r>
              <a:rPr b="0" lang="en-US" sz="3200" spc="-1" strike="noStrike">
                <a:solidFill>
                  <a:srgbClr val="000000"/>
                </a:solidFill>
                <a:latin typeface="Courier New"/>
                <a:ea typeface="DejaVu Sans"/>
              </a:rPr>
              <a:t>increasing(x)         % symmetry breaking</a:t>
            </a:r>
            <a:br/>
            <a:r>
              <a:rPr b="0" lang="en-US" sz="3200" spc="-1" strike="noStrike">
                <a:solidFill>
                  <a:srgbClr val="000000"/>
                </a:solidFill>
                <a:latin typeface="Courier New"/>
                <a:ea typeface="DejaVu Sans"/>
              </a:rPr>
              <a:t>z = x[y]              % element constraint</a:t>
            </a:r>
            <a:br/>
            <a:br/>
            <a:r>
              <a:rPr b="0" lang="en-US" sz="3200" spc="-1" strike="noStrike">
                <a:solidFill>
                  <a:srgbClr val="000000"/>
                </a:solidFill>
                <a:latin typeface="Courier New"/>
                <a:ea typeface="DejaVu Sans"/>
              </a:rPr>
              <a:t>% Reification</a:t>
            </a:r>
            <a:br/>
            <a:r>
              <a:rPr b="0" lang="en-US" sz="3200" spc="-1" strike="noStrike">
                <a:solidFill>
                  <a:srgbClr val="000000"/>
                </a:solidFill>
                <a:latin typeface="Courier New"/>
                <a:ea typeface="DejaVu Sans"/>
              </a:rPr>
              <a:t>x[1] &gt; 10 -&gt; x[2] &lt; 2 % implication</a:t>
            </a:r>
            <a:br/>
            <a:r>
              <a:rPr b="0" lang="en-US" sz="3200" spc="-1" strike="noStrike">
                <a:solidFill>
                  <a:srgbClr val="000000"/>
                </a:solidFill>
                <a:latin typeface="Courier New"/>
                <a:ea typeface="DejaVu Sans"/>
              </a:rPr>
              <a:t>a != 1 &lt;-&gt; b = 1      % equivalence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include “globals.mzn” % definitions for constraints</a:t>
            </a:r>
            <a:endParaRPr b="0" lang="en-US" sz="32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MiniZinc</a:t>
            </a:r>
            <a:endParaRPr b="0" lang="en-US" sz="4000" spc="-1" strike="noStrike">
              <a:latin typeface="Arial"/>
            </a:endParaRPr>
          </a:p>
        </p:txBody>
      </p:sp>
      <p:sp>
        <p:nvSpPr>
          <p:cNvPr id="19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Syntax:Solve</a:t>
            </a:r>
            <a:endParaRPr b="0" lang="en-US" sz="6000" spc="-1" strike="noStrike">
              <a:latin typeface="Arial"/>
            </a:endParaRPr>
          </a:p>
        </p:txBody>
      </p:sp>
      <p:sp>
        <p:nvSpPr>
          <p:cNvPr id="53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Solving / optimization</a:t>
            </a:r>
            <a:br/>
            <a:br/>
            <a:r>
              <a:rPr b="0" lang="en-US" sz="3200" spc="-1" strike="noStrike">
                <a:solidFill>
                  <a:srgbClr val="000000"/>
                </a:solidFill>
                <a:latin typeface="Courier New"/>
                <a:ea typeface="DejaVu Sans"/>
              </a:rPr>
              <a:t>% any solution, 1, 2, … all solutions</a:t>
            </a:r>
            <a:br/>
            <a:r>
              <a:rPr b="0" lang="en-US" sz="3200" spc="-1" strike="noStrike">
                <a:solidFill>
                  <a:srgbClr val="000000"/>
                </a:solidFill>
                <a:latin typeface="Courier New"/>
                <a:ea typeface="DejaVu Sans"/>
              </a:rPr>
              <a:t>solve satisfy;</a:t>
            </a:r>
            <a:br/>
            <a:br/>
            <a:r>
              <a:rPr b="0" lang="en-US" sz="3200" spc="-1" strike="noStrike">
                <a:solidFill>
                  <a:srgbClr val="000000"/>
                </a:solidFill>
                <a:latin typeface="Courier New"/>
                <a:ea typeface="DejaVu Sans"/>
              </a:rPr>
              <a:t>% optimization</a:t>
            </a:r>
            <a:br/>
            <a:r>
              <a:rPr b="0" lang="en-US" sz="3200" spc="-1" strike="noStrike">
                <a:solidFill>
                  <a:srgbClr val="000000"/>
                </a:solidFill>
                <a:latin typeface="Courier New"/>
                <a:ea typeface="DejaVu Sans"/>
              </a:rPr>
              <a:t>solve minimize z; % or solve maximize y;</a:t>
            </a:r>
            <a:br/>
            <a:br/>
            <a:r>
              <a:rPr b="0" lang="en-US" sz="3200" spc="-1" strike="noStrike">
                <a:solidFill>
                  <a:srgbClr val="000000"/>
                </a:solidFill>
                <a:latin typeface="Courier New"/>
                <a:ea typeface="DejaVu Sans"/>
              </a:rPr>
              <a:t>% search heuristics / labeling</a:t>
            </a:r>
            <a:br/>
            <a:r>
              <a:rPr b="0" lang="en-US" sz="3200" spc="-1" strike="noStrike">
                <a:solidFill>
                  <a:srgbClr val="000000"/>
                </a:solidFill>
                <a:latin typeface="Courier New"/>
                <a:ea typeface="DejaVu Sans"/>
              </a:rPr>
              <a:t>solve::int_search(x,first_fail,indomain_min) satisfy;</a:t>
            </a:r>
            <a:endParaRPr b="0" lang="en-US" sz="3200" spc="-1" strike="noStrike">
              <a:latin typeface="Arial"/>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Syntax: Output section</a:t>
            </a:r>
            <a:endParaRPr b="0" lang="en-US" sz="6000" spc="-1" strike="noStrike">
              <a:latin typeface="Arial"/>
            </a:endParaRPr>
          </a:p>
        </p:txBody>
      </p:sp>
      <p:sp>
        <p:nvSpPr>
          <p:cNvPr id="53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Output section</a:t>
            </a:r>
            <a:br/>
            <a:br/>
            <a:r>
              <a:rPr b="0" lang="en-US" sz="3200" spc="-1" strike="noStrike">
                <a:solidFill>
                  <a:srgbClr val="000000"/>
                </a:solidFill>
                <a:latin typeface="Courier New"/>
                <a:ea typeface="DejaVu Sans"/>
              </a:rPr>
              <a:t>output [ show(x) ];</a:t>
            </a:r>
            <a:br/>
            <a:br/>
            <a:r>
              <a:rPr b="0" lang="en-US" sz="3200" spc="-1" strike="noStrike">
                <a:solidFill>
                  <a:srgbClr val="000000"/>
                </a:solidFill>
                <a:latin typeface="Courier New"/>
                <a:ea typeface="DejaVu Sans"/>
              </a:rPr>
              <a:t>output [ “\(x)\n” ];</a:t>
            </a:r>
            <a:br/>
            <a:br/>
            <a:r>
              <a:rPr b="0" lang="en-US" sz="3200" spc="-1" strike="noStrike">
                <a:solidFill>
                  <a:srgbClr val="000000"/>
                </a:solidFill>
                <a:latin typeface="Courier New"/>
                <a:ea typeface="DejaVu Sans"/>
              </a:rPr>
              <a:t>output [</a:t>
            </a:r>
            <a:br/>
            <a:r>
              <a:rPr b="0" lang="en-US" sz="3200" spc="-1" strike="noStrike">
                <a:solidFill>
                  <a:srgbClr val="000000"/>
                </a:solidFill>
                <a:latin typeface="Courier New"/>
                <a:ea typeface="DejaVu Sans"/>
              </a:rPr>
              <a:t>  “\(i): \(x[i])\n”</a:t>
            </a:r>
            <a:br/>
            <a:r>
              <a:rPr b="0" lang="en-US" sz="3200" spc="-1" strike="noStrike">
                <a:solidFill>
                  <a:srgbClr val="000000"/>
                </a:solidFill>
                <a:latin typeface="Courier New"/>
                <a:ea typeface="DejaVu Sans"/>
              </a:rPr>
              <a:t>  | i in 1..n</a:t>
            </a:r>
            <a:br/>
            <a:r>
              <a:rPr b="0" lang="en-US" sz="3200" spc="-1" strike="noStrike">
                <a:solidFill>
                  <a:srgbClr val="000000"/>
                </a:solidFill>
                <a:latin typeface="Courier New"/>
                <a:ea typeface="DejaVu Sans"/>
              </a:rPr>
              <a:t>] </a:t>
            </a:r>
            <a:br/>
            <a:r>
              <a:rPr b="0" lang="en-US" sz="3200" spc="-1" strike="noStrike">
                <a:solidFill>
                  <a:srgbClr val="000000"/>
                </a:solidFill>
                <a:latin typeface="Courier New"/>
                <a:ea typeface="DejaVu Sans"/>
              </a:rPr>
              <a:t>++</a:t>
            </a:r>
            <a:br/>
            <a:r>
              <a:rPr b="0" lang="en-US" sz="3200" spc="-1" strike="noStrike">
                <a:solidFill>
                  <a:srgbClr val="000000"/>
                </a:solidFill>
                <a:latin typeface="Courier New"/>
                <a:ea typeface="DejaVu Sans"/>
              </a:rPr>
              <a:t>[“\(z)\n”];</a:t>
            </a:r>
            <a:br/>
            <a:r>
              <a:rPr b="0" lang="en-US" sz="3200" spc="-1" strike="noStrike">
                <a:solidFill>
                  <a:srgbClr val="000000"/>
                </a:solidFill>
                <a:latin typeface="Courier New"/>
              </a:rPr>
              <a:t> </a:t>
            </a:r>
            <a:endParaRPr b="0" lang="en-US" sz="3200" spc="-1" strike="noStrike">
              <a:latin typeface="Arial"/>
            </a:endParaRPr>
          </a:p>
        </p:txBody>
      </p:sp>
    </p:spTree>
  </p:cSld>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Domains</a:t>
            </a:r>
            <a:endParaRPr b="0" lang="en-US" sz="6000" spc="-1" strike="noStrike">
              <a:latin typeface="Arial"/>
            </a:endParaRPr>
          </a:p>
        </p:txBody>
      </p:sp>
      <p:sp>
        <p:nvSpPr>
          <p:cNvPr id="53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Domains </a:t>
            </a:r>
            <a:br/>
            <a:r>
              <a:rPr b="0" lang="en-US" sz="3200" spc="-1" strike="noStrike">
                <a:solidFill>
                  <a:srgbClr val="000000"/>
                </a:solidFill>
                <a:latin typeface="Courier New"/>
                <a:ea typeface="DejaVu Sans"/>
              </a:rPr>
              <a:t>var 0..9: a;</a:t>
            </a:r>
            <a:br/>
            <a:r>
              <a:rPr b="0" lang="en-US" sz="3200" spc="-1" strike="noStrike">
                <a:solidFill>
                  <a:srgbClr val="000000"/>
                </a:solidFill>
                <a:latin typeface="Courier New"/>
                <a:ea typeface="DejaVu Sans"/>
              </a:rPr>
              <a:t>array[1..n] of var 0..9: x;</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Restricts the possible values of the decision variable, here the integers 0..9.</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Used in the solving phase where the current domain is </a:t>
            </a:r>
            <a:r>
              <a:rPr b="1" lang="en-US" sz="3200" spc="-1" strike="noStrike">
                <a:solidFill>
                  <a:srgbClr val="000000"/>
                </a:solidFill>
                <a:latin typeface="Noto Sans Regular"/>
                <a:ea typeface="DejaVu Sans"/>
              </a:rPr>
              <a:t>propagated </a:t>
            </a:r>
            <a:r>
              <a:rPr b="0" lang="en-US" sz="3200" spc="-1" strike="noStrike">
                <a:solidFill>
                  <a:srgbClr val="000000"/>
                </a:solidFill>
                <a:latin typeface="Noto Sans Regular"/>
                <a:ea typeface="DejaVu Sans"/>
              </a:rPr>
              <a:t>to the solver and can be </a:t>
            </a:r>
            <a:r>
              <a:rPr b="1" lang="en-US" sz="3200" spc="-1" strike="noStrike">
                <a:solidFill>
                  <a:srgbClr val="000000"/>
                </a:solidFill>
                <a:latin typeface="Noto Sans Regular"/>
                <a:ea typeface="DejaVu Sans"/>
              </a:rPr>
              <a:t>reduced </a:t>
            </a:r>
            <a:r>
              <a:rPr b="0" lang="en-US" sz="3200" spc="-1" strike="noStrike">
                <a:solidFill>
                  <a:srgbClr val="000000"/>
                </a:solidFill>
                <a:latin typeface="Noto Sans Regular"/>
                <a:ea typeface="DejaVu Sans"/>
              </a:rPr>
              <a:t>by activating the constraints. We see an example on this soon.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Try to get the domains as small as possible (but not smaller)</a:t>
            </a:r>
            <a:br/>
            <a:br/>
            <a:r>
              <a:rPr b="0" lang="en-US" sz="3200" spc="-1" strike="noStrike">
                <a:solidFill>
                  <a:srgbClr val="000000"/>
                </a:solidFill>
                <a:latin typeface="Noto Sans Regular"/>
                <a:ea typeface="DejaVu Sans"/>
              </a:rPr>
              <a:t> </a:t>
            </a:r>
            <a:endParaRPr b="0" lang="en-US" sz="3200" spc="-1" strike="noStrike">
              <a:latin typeface="Arial"/>
            </a:endParaRPr>
          </a:p>
          <a:p>
            <a:pPr>
              <a:lnSpc>
                <a:spcPct val="100000"/>
              </a:lnSpc>
              <a:spcAft>
                <a:spcPts val="1409"/>
              </a:spcAft>
            </a:pPr>
            <a:endParaRPr b="0" lang="en-US" sz="3200" spc="-1" strike="noStrike">
              <a:latin typeface="Arial"/>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Global constraints</a:t>
            </a:r>
            <a:endParaRPr b="0" lang="en-US" sz="6000" spc="-1" strike="noStrike">
              <a:latin typeface="Arial"/>
            </a:endParaRPr>
          </a:p>
        </p:txBody>
      </p:sp>
      <p:sp>
        <p:nvSpPr>
          <p:cNvPr id="53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Special crafted (efficient) algorithms for common types of constraints, common structures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Kind of “Patterns” / “Tool of Thought” when modeling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all_different(x)</a:t>
            </a:r>
            <a:br/>
            <a:r>
              <a:rPr b="0" lang="en-US" sz="3200" spc="-1" strike="noStrike">
                <a:solidFill>
                  <a:srgbClr val="000000"/>
                </a:solidFill>
                <a:latin typeface="Noto Sans Regular"/>
                <a:ea typeface="DejaVu Sans"/>
              </a:rPr>
              <a:t>Ensure that all values in the array x are distinct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We will see more global variables in this talk</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Global Constraint Catalog (almost 300 different global constraints)</a:t>
            </a:r>
            <a:br/>
            <a:r>
              <a:rPr b="0" lang="en-US" sz="3200" spc="-1" strike="noStrike">
                <a:solidFill>
                  <a:srgbClr val="000000"/>
                </a:solidFill>
                <a:latin typeface="Noto Sans Regular"/>
                <a:ea typeface="DejaVu Sans"/>
              </a:rPr>
              <a:t>https://sofdem.github.io/gccat/gccat/titlepage.html</a:t>
            </a:r>
            <a:br/>
            <a:r>
              <a:rPr b="0" lang="en-US" sz="3200" spc="-1" strike="noStrike">
                <a:solidFill>
                  <a:srgbClr val="000000"/>
                </a:solidFill>
                <a:latin typeface="Noto Sans Regular"/>
                <a:ea typeface="DejaVu Sans"/>
              </a:rPr>
              <a:t> </a:t>
            </a:r>
            <a:endParaRPr b="0" lang="en-US" sz="3200" spc="-1" strike="noStrike">
              <a:latin typeface="Arial"/>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CP: Overview</a:t>
            </a:r>
            <a:endParaRPr b="0" lang="en-US" sz="6000" spc="-1" strike="noStrike">
              <a:latin typeface="Arial"/>
            </a:endParaRPr>
          </a:p>
        </p:txBody>
      </p:sp>
      <p:sp>
        <p:nvSpPr>
          <p:cNvPr id="54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a:lnSpc>
                <a:spcPct val="100000"/>
              </a:lnSpc>
              <a:spcAft>
                <a:spcPts val="1409"/>
              </a:spcAft>
            </a:pP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Searches through the complete search space</a:t>
            </a:r>
            <a:br/>
            <a:r>
              <a:rPr b="0" lang="en-US" sz="3200" spc="-1" strike="noStrike">
                <a:solidFill>
                  <a:srgbClr val="000000"/>
                </a:solidFill>
                <a:latin typeface="Noto Sans Regular"/>
                <a:ea typeface="DejaVu Sans"/>
              </a:rPr>
              <a:t>with intelligence: constraint propagation, domain reduction, and search heuristics (pruning the search space)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Most CP solvers use some smart techique for searching and pruning the search tree.</a:t>
            </a:r>
            <a:endParaRPr b="0" lang="en-US" sz="3200" spc="-1" strike="noStrike">
              <a:latin typeface="Arial"/>
            </a:endParaRPr>
          </a:p>
        </p:txBody>
      </p:sp>
    </p:spTree>
  </p:cSld>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CP: The declarative ideal</a:t>
            </a:r>
            <a:endParaRPr b="0" lang="en-US" sz="6000" spc="-1" strike="noStrike">
              <a:latin typeface="Arial"/>
            </a:endParaRPr>
          </a:p>
        </p:txBody>
      </p:sp>
      <p:sp>
        <p:nvSpPr>
          <p:cNvPr id="54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r>
              <a:rPr b="0" lang="en-US" sz="3200" spc="-1" strike="noStrike">
                <a:solidFill>
                  <a:srgbClr val="000000"/>
                </a:solidFill>
                <a:latin typeface="Noto Sans Regular"/>
                <a:ea typeface="DejaVu Sans"/>
              </a:rPr>
              <a:t>Constraint Programming represents one of the closest approaches computer science has yet made to the Holy Grail of programming: the user states the problem, the computer solves it.” </a:t>
            </a:r>
            <a:br/>
            <a:br/>
            <a:r>
              <a:rPr b="0" lang="en-US" sz="3200" spc="-1" strike="noStrike">
                <a:solidFill>
                  <a:srgbClr val="000000"/>
                </a:solidFill>
                <a:latin typeface="Noto Sans Regular"/>
                <a:ea typeface="DejaVu Sans"/>
              </a:rPr>
              <a:t>[E. Freuder, “In Pursuit of the Holy Grail”, 1997]</a:t>
            </a:r>
            <a:endParaRPr b="0" lang="en-US" sz="3200" spc="-1" strike="noStrike">
              <a:latin typeface="Arial"/>
            </a:endParaRPr>
          </a:p>
        </p:txBody>
      </p:sp>
      <p:sp>
        <p:nvSpPr>
          <p:cNvPr id="543"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25x25 problem instance</a:t>
            </a:r>
            <a:endParaRPr b="0" lang="en-US" sz="2400" spc="-1" strike="noStrike">
              <a:latin typeface="Arial"/>
            </a:endParaRPr>
          </a:p>
        </p:txBody>
      </p:sp>
      <p:sp>
        <p:nvSpPr>
          <p:cNvPr id="54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11  23  13  10  19  16   6   2  24   7   5   9   1  20  17  15   8  18  25   3   4  12  21  22  14</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15  16   _  22   _  11   8   _   _   _  25   _  14   _   _   _  12  19   _   _  17   _   _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_   _   _   _   _   _   _   _   _  16   _   4   _  17   _  13   _  24   _  23  19  10   2</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_   _   _  19   _  14  23   4   _  21   6  22  10   _  11   _   2   _   _   _   _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17  14   _   _   2   _   _  13  12   _   _   _   _   _  15   4  20  22  10   _  11   _   9  24   8</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22   _   _   _   _   6   2   _   _   _   4   7  12   1   9   _   _   _   _   _   _  14   5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18   2   _   8  22   _  19  16  21   _   _   _  10  13  23   _   _  20   _   _   3   _  15   7</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17   3   _   5   _   _   8   9   _   _   _   _  18   _  19   _   _   _   _   _  23  21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  11   _   _   9   _  15  10  25   _   6   _  23   _   _   _   _   5   3   7   _  17   _   _  24</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_   _   _   _   1   _   _  23   _   _   _  24   _   _   _  21  12   _   6   8   _  25  16</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20  24  10   _  15  23  11  17   _   _   _   _   _   7   _  12   _   _   _   _   _  22   _   _   6</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4   5   _  14  12  25   _  18   _   _  23   _  15   _  19   1   _   _   _  22  20   _   7   9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18   _  21   _   _   8   _  24   _   _   9   _  25   _   _   _  10   _   _   _   2   _   1  19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6   2   1   _  13   _  22   _   _   _   _   _  11   8  21  16   _   _  25   _   _  12  17</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17  25   _  23   7  14   _  21   1   _   _   _   _   3   _   _  11   _   _  24   _  16   4   5</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_   _  11  18  24   _   _   _   _   5   _  12   _  25   _   _   _  15  23   4   8  14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_  15  21   _   _   _   _   _   2   _  13  17   _   _   1   7   _   _   5   9  24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18   _  22  15   _   _   2  16   _  23   _   _   _  10   6  24   _  17  12   _  25  11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7   2   _   1   _   _  21   _   _   _  18  22   _   9   6  14   _   4   5  16   _   _   _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_   9   _   _   _   7  22   _   _  10   _  24   _   _   _  18   _   _   _  21   _   _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12   _  19  10   _   _   _   _   _   _   _   _   _   1   _   _   _   _   _  14   _   4   8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24   _  11  18   _   _   _   _   _   _   _  25  17  21   _   6   _   _   1   _   _   _   _   5  12</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16   6  22   _   _   _  23   4  15  18   8   _   _   _  20   _   _  17   _  14   _   _   _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_  21   _   _   4   _   9   1   7   _   _   _   _  11  14   _  16   8  15   _  22   _  18   _   _</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8  15   _   _   _   _   _   _   5   _  24   3   _   _   4   _   _   _   9   _   _   _   _   _  20</a:t>
            </a:r>
            <a:endParaRPr b="0" lang="en-US" sz="1400" spc="-1" strike="noStrike">
              <a:latin typeface="Arial"/>
            </a:endParaRPr>
          </a:p>
          <a:p>
            <a:pPr>
              <a:lnSpc>
                <a:spcPct val="93000"/>
              </a:lnSpc>
            </a:pPr>
            <a:endParaRPr b="0" lang="en-US" sz="1400" spc="-1" strike="noStrike">
              <a:latin typeface="Arial"/>
            </a:endParaRPr>
          </a:p>
          <a:p>
            <a:pPr>
              <a:lnSpc>
                <a:spcPct val="93000"/>
              </a:lnSpc>
            </a:pPr>
            <a:endParaRPr b="0" lang="en-US" sz="1400" spc="-1" strike="noStrike">
              <a:latin typeface="Arial"/>
            </a:endParaRPr>
          </a:p>
          <a:p>
            <a:pPr>
              <a:lnSpc>
                <a:spcPct val="93000"/>
              </a:lnSpc>
            </a:pPr>
            <a:endParaRPr b="0" lang="en-US" sz="1400" spc="-1" strike="noStrike">
              <a:latin typeface="Arial"/>
            </a:endParaRPr>
          </a:p>
        </p:txBody>
      </p:sp>
      <p:sp>
        <p:nvSpPr>
          <p:cNvPr id="54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25x25 solution (PicatSAT: 0.2s)</a:t>
            </a:r>
            <a:endParaRPr b="0" lang="en-US" sz="2400" spc="-1" strike="noStrike">
              <a:latin typeface="Arial"/>
            </a:endParaRPr>
          </a:p>
        </p:txBody>
      </p:sp>
      <p:sp>
        <p:nvSpPr>
          <p:cNvPr id="54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11  23  13  10  19  16   6   2  24   7   5   9   1  20  17  15   8  18  25   3   4  12  21  22  14</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15  16   4  22  18  11   8  21  20  10  25   2  14  13  24   7  12  19  23   9  17   5   6   1   3</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21   1   5  20  25   3  18  15   9  22  11  16   8   4  12  17  14  13   6  24   7  23  19  10   2</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3   8  12   9  24  19  17  14  23   4   7  21   6  22  10  16  11   1   2   5  15  18  20  13  25</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17  14   7   6   2   1   5  13  12  25   3  18  19  23  15   4  20  22  10  21  11  16   9  24   8</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22  19  23  21  13   6   2   3  17  24   4   7  12   1   9  11  15  25  16   8  18  14   5  20  10</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25  18   2  24   8  22   4  19  16  21  14  11   5  10  13  23  17   6  20   1   9   3  12  15   7</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6  10  17   3  16   5  12   7   8   9  15  20   2  25  18  22  19  14  24  13   1  11  23  21   4</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1  11  14  12   9  20  15  10  25  13   6   8  23  16  21  18   4   5   3   7  19  17  22   2  24</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5  20  15   4   7  14   1  11  18  23  17  19   3  24  22   9   2  21  12  10   6   8  13  25  16</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20  24  10  13  15  23  11  17  19   3  21   1  16   7   2  12   5   9   4  25   8  22  14  18   6</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4   5  16  14  12  25  10  18   6   2  23  13  15   8  19   1  24   3  17  22  20  21   7   9  11</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18  22  21  11   3   8  16  24   4  12   9  17  25  14   5  20  10  15   7   6   2  13   1  19  23</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19   7   6   2   1   9  13   5  22  15  20  24   4  18  11   8  21  16  14  23  25  10   3  12  17</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9  17  25   8  23   7  14  20  21   1  12  10  22   6   3   2  13  11  19  18  24  15  16   4   5</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10  13  19  16  11  18  24   6   3  17   1   5  20  12   7  25   9   2  21  15  23   4   8  14  22</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12  25   8  15  21  10  19  23  14  11   2   4  13  17  16   3   1   7  22  20   5   9  24   6  18</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14   4  18   5  22  15  20   9   2  16  19  23  21   3   8  10   6  24  13  17  12   7  25  11   1</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7   2  24   1  20  12  21  25  13   8  18  22  11   9   6  14  23   4   5  16  10  19  17   3  15</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23   3   9  17   6   4   7  22   1   5  10  14  24  15  25  19  18  12   8  11  21  20   2  16  13</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13  12  20  19  10  17   3  16  11   6  22  15   7   5   1  21  25  23  18   2  14  24   4   8   9</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24   9  11  18  14  13  22   8  10  19  16  25  17  21  23   6   7  20   1   4   3   2  15   5  12</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16   6  22  25   5   2  23   4  15  18   8  12   9  19  20  24   3  17  11  14  13   1  10   7  21</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2  21   3  23   4  24   9   1   7  20  13   6  10  11  14   5  16   8  15  12  22  25  18  17  19</a:t>
            </a:r>
            <a:endParaRPr b="0" lang="en-US" sz="1400" spc="-1" strike="noStrike">
              <a:latin typeface="Arial"/>
            </a:endParaRPr>
          </a:p>
          <a:p>
            <a:pPr>
              <a:lnSpc>
                <a:spcPct val="93000"/>
              </a:lnSpc>
            </a:pPr>
            <a:r>
              <a:rPr b="0" lang="en-US" sz="1400" spc="-1" strike="noStrike">
                <a:solidFill>
                  <a:srgbClr val="000000"/>
                </a:solidFill>
                <a:latin typeface="Courier New"/>
                <a:ea typeface="DejaVu Sans"/>
              </a:rPr>
              <a:t>   </a:t>
            </a:r>
            <a:r>
              <a:rPr b="0" lang="en-US" sz="1400" spc="-1" strike="noStrike">
                <a:solidFill>
                  <a:srgbClr val="000000"/>
                </a:solidFill>
                <a:latin typeface="Courier New"/>
                <a:ea typeface="DejaVu Sans"/>
              </a:rPr>
              <a:t>8  15   1   7  17  21  25  12   5  14  24   3  18   2   4  13  22  10   9  19  16   6  11  23  20</a:t>
            </a:r>
            <a:endParaRPr b="0" lang="en-US" sz="1400" spc="-1" strike="noStrike">
              <a:latin typeface="Arial"/>
            </a:endParaRPr>
          </a:p>
          <a:p>
            <a:pPr>
              <a:lnSpc>
                <a:spcPct val="93000"/>
              </a:lnSpc>
            </a:pPr>
            <a:endParaRPr b="0" lang="en-US" sz="1400" spc="-1" strike="noStrike">
              <a:latin typeface="Arial"/>
            </a:endParaRPr>
          </a:p>
          <a:p>
            <a:pPr>
              <a:lnSpc>
                <a:spcPct val="93000"/>
              </a:lnSpc>
            </a:pPr>
            <a:endParaRPr b="0" lang="en-US" sz="1400" spc="-1" strike="noStrike">
              <a:latin typeface="Arial"/>
            </a:endParaRPr>
          </a:p>
          <a:p>
            <a:pPr>
              <a:lnSpc>
                <a:spcPct val="93000"/>
              </a:lnSpc>
            </a:pPr>
            <a:endParaRPr b="0" lang="en-US" sz="1400" spc="-1" strike="noStrike">
              <a:latin typeface="Arial"/>
            </a:endParaRPr>
          </a:p>
        </p:txBody>
      </p:sp>
      <p:sp>
        <p:nvSpPr>
          <p:cNvPr id="54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Minesweeper </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Reversibility</a:t>
            </a:r>
            <a:endParaRPr b="0" lang="en-US" sz="4000" spc="-1" strike="noStrike">
              <a:latin typeface="Arial"/>
            </a:endParaRPr>
          </a:p>
        </p:txBody>
      </p:sp>
      <p:sp>
        <p:nvSpPr>
          <p:cNvPr id="551"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Minesweeper</a:t>
            </a:r>
            <a:endParaRPr b="0" lang="en-US" sz="6000" spc="-1" strike="noStrike">
              <a:latin typeface="Arial"/>
            </a:endParaRPr>
          </a:p>
        </p:txBody>
      </p:sp>
      <p:sp>
        <p:nvSpPr>
          <p:cNvPr id="55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Minesweeper – in this version – is a simple grid problem:</a:t>
            </a:r>
            <a:b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..2.3.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..24.3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1.34..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.3.3..</a:t>
            </a:r>
            <a:br/>
            <a:endParaRPr b="0" lang="en-US" sz="3200" spc="-1" strike="noStrike">
              <a:latin typeface="Arial"/>
            </a:endParaRPr>
          </a:p>
        </p:txBody>
      </p:sp>
      <p:sp>
        <p:nvSpPr>
          <p:cNvPr id="554" name="TextShape 3"/>
          <p:cNvSpPr txBox="1"/>
          <p:nvPr/>
        </p:nvSpPr>
        <p:spPr>
          <a:xfrm>
            <a:off x="4572000" y="2743200"/>
            <a:ext cx="180720" cy="427320"/>
          </a:xfrm>
          <a:prstGeom prst="rect">
            <a:avLst/>
          </a:prstGeom>
          <a:noFill/>
          <a:ln>
            <a:noFill/>
          </a:ln>
        </p:spPr>
      </p:sp>
      <p:sp>
        <p:nvSpPr>
          <p:cNvPr id="555" name="TextShape 4"/>
          <p:cNvSpPr txBox="1"/>
          <p:nvPr/>
        </p:nvSpPr>
        <p:spPr>
          <a:xfrm>
            <a:off x="3017520" y="2743200"/>
            <a:ext cx="7663680" cy="1882080"/>
          </a:xfrm>
          <a:prstGeom prst="rect">
            <a:avLst/>
          </a:prstGeom>
          <a:noFill/>
          <a:ln>
            <a:noFill/>
          </a:ln>
        </p:spPr>
        <p:txBody>
          <a:bodyPr lIns="90000" rIns="90000" tIns="45000" bIns="45000"/>
          <a:p>
            <a:r>
              <a:rPr b="0" lang="en-US" sz="1800" spc="-1" strike="noStrike">
                <a:latin typeface="Arial"/>
              </a:rPr>
              <a:t>Each number represents how many bombs there are in the 8 nearby cells.</a:t>
            </a:r>
            <a:endParaRPr b="0" lang="en-US" sz="1800" spc="-1" strike="noStrike">
              <a:latin typeface="Arial"/>
            </a:endParaRPr>
          </a:p>
          <a:p>
            <a:endParaRPr b="0" lang="en-US" sz="1800" spc="-1" strike="noStrike">
              <a:latin typeface="Arial"/>
            </a:endParaRPr>
          </a:p>
          <a:p>
            <a:r>
              <a:rPr b="0" lang="en-US" sz="1800" spc="-1" strike="noStrike">
                <a:latin typeface="Arial"/>
              </a:rPr>
              <a:t>The “.” (dot) represents an unknown cell: either a bomb or not bomb.</a:t>
            </a:r>
            <a:endParaRPr b="0" lang="en-US" sz="1800" spc="-1" strike="noStrike">
              <a:latin typeface="Arial"/>
            </a:endParaRPr>
          </a:p>
          <a:p>
            <a:endParaRPr b="0" lang="en-US" sz="1800" spc="-1" strike="noStrike">
              <a:latin typeface="Arial"/>
            </a:endParaRPr>
          </a:p>
          <a:p>
            <a:r>
              <a:rPr b="0" lang="en-US" sz="1800" spc="-1" strike="noStrike">
                <a:latin typeface="Arial"/>
              </a:rPr>
              <a:t>Where are the bombs?</a:t>
            </a:r>
            <a:endParaRPr b="0" lang="en-US" sz="1800" spc="-1" strike="noStrike">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a:t>
            </a:r>
            <a:endParaRPr b="0" lang="en-US" sz="6000" spc="-1" strike="noStrike">
              <a:latin typeface="Arial"/>
            </a:endParaRPr>
          </a:p>
        </p:txBody>
      </p:sp>
      <p:sp>
        <p:nvSpPr>
          <p:cNvPr id="19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hlinkClick r:id="rId1"/>
              </a:rPr>
              <a:t>https://www.minizinc.org/</a:t>
            </a:r>
            <a:br/>
            <a:r>
              <a:rPr b="0" lang="en-US" sz="3200" spc="-1" strike="noStrike">
                <a:solidFill>
                  <a:srgbClr val="000000"/>
                </a:solidFill>
                <a:latin typeface="Noto Sans Regular"/>
                <a:ea typeface="DejaVu Sans"/>
              </a:rPr>
              <a:t>https://github.com/MiniZinc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MiniZinc Handbook:</a:t>
            </a:r>
            <a:br/>
            <a:r>
              <a:rPr b="0" lang="en-US" sz="3200" spc="-1" strike="noStrike">
                <a:solidFill>
                  <a:srgbClr val="000000"/>
                </a:solidFill>
                <a:latin typeface="Noto Sans Regular"/>
                <a:ea typeface="DejaVu Sans"/>
              </a:rPr>
              <a:t>https://www.minizinc.org/doc-latest/index.html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MiniZinc-Python</a:t>
            </a:r>
            <a:br/>
            <a:r>
              <a:rPr b="0" lang="en-US" sz="3200" spc="-1" strike="noStrike">
                <a:solidFill>
                  <a:srgbClr val="000000"/>
                </a:solidFill>
                <a:latin typeface="Noto Sans Regular"/>
                <a:ea typeface="DejaVu Sans"/>
                <a:hlinkClick r:id="rId2"/>
              </a:rPr>
              <a:t>https://minizinc-python.readthedocs.io/en/latest/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MiniZinc Challenge:</a:t>
            </a:r>
            <a:br/>
            <a:r>
              <a:rPr b="0" lang="en-US" sz="3200" spc="-1" strike="noStrike">
                <a:solidFill>
                  <a:srgbClr val="000000"/>
                </a:solidFill>
                <a:latin typeface="Noto Sans Regular"/>
                <a:ea typeface="DejaVu Sans"/>
              </a:rPr>
              <a:t>https://www.minizinc.org/challenge.html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My MiniZinc Page</a:t>
            </a:r>
            <a:br/>
            <a:r>
              <a:rPr b="0" lang="en-US" sz="3200" spc="-1" strike="noStrike">
                <a:solidFill>
                  <a:srgbClr val="000000"/>
                </a:solidFill>
                <a:latin typeface="Noto Sans Regular"/>
                <a:ea typeface="DejaVu Sans"/>
              </a:rPr>
              <a:t>http://hakank.org/minizinc/</a:t>
            </a:r>
            <a:endParaRPr b="0" lang="en-US" sz="3200" spc="-1" strike="noStrike">
              <a:latin typeface="Arial"/>
            </a:endParaRPr>
          </a:p>
        </p:txBody>
      </p:sp>
    </p:spTree>
  </p:cSld>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Minesweeper</a:t>
            </a:r>
            <a:endParaRPr b="0" lang="en-US" sz="6000" spc="-1" strike="noStrike">
              <a:latin typeface="Arial"/>
            </a:endParaRPr>
          </a:p>
        </p:txBody>
      </p:sp>
      <p:sp>
        <p:nvSpPr>
          <p:cNvPr id="55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..2.3.</a:t>
            </a:r>
            <a:br/>
            <a:r>
              <a:rPr b="0" lang="en-US" sz="3200" spc="-1" strike="noStrike">
                <a:solidFill>
                  <a:srgbClr val="000000"/>
                </a:solidFill>
                <a:latin typeface="Courier New"/>
                <a:ea typeface="DejaVu Sans"/>
              </a:rPr>
              <a:t>2.</a:t>
            </a:r>
            <a:r>
              <a:rPr b="0" lang="en-US" sz="3200" spc="-1" strike="noStrike">
                <a:solidFill>
                  <a:srgbClr val="ed1c24"/>
                </a:solidFill>
                <a:latin typeface="Courier New"/>
                <a:ea typeface="DejaVu Sans"/>
              </a:rPr>
              <a:t>...</a:t>
            </a:r>
            <a:r>
              <a:rPr b="0" lang="en-US" sz="3200" spc="-1" strike="noStrike">
                <a:solidFill>
                  <a:srgbClr val="000000"/>
                </a:solidFill>
                <a:latin typeface="Courier New"/>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a:t>
            </a:r>
            <a:r>
              <a:rPr b="0" lang="en-US" sz="3200" spc="-1" strike="noStrike">
                <a:solidFill>
                  <a:srgbClr val="ed1c24"/>
                </a:solidFill>
                <a:latin typeface="Courier New"/>
                <a:ea typeface="DejaVu Sans"/>
              </a:rPr>
              <a:t>2</a:t>
            </a:r>
            <a:r>
              <a:rPr b="0" lang="en-US" sz="3200" spc="-1" strike="noStrike">
                <a:solidFill>
                  <a:srgbClr val="72bf44"/>
                </a:solidFill>
                <a:latin typeface="Courier New"/>
                <a:ea typeface="DejaVu Sans"/>
              </a:rPr>
              <a:t>4</a:t>
            </a:r>
            <a:r>
              <a:rPr b="0" lang="en-US" sz="3200" spc="-1" strike="noStrike">
                <a:solidFill>
                  <a:srgbClr val="ed1c24"/>
                </a:solidFill>
                <a:latin typeface="Courier New"/>
                <a:ea typeface="DejaVu Sans"/>
              </a:rPr>
              <a:t>.</a:t>
            </a:r>
            <a:r>
              <a:rPr b="0" lang="en-US" sz="3200" spc="-1" strike="noStrike">
                <a:solidFill>
                  <a:srgbClr val="000000"/>
                </a:solidFill>
                <a:latin typeface="Courier New"/>
                <a:ea typeface="DejaVu Sans"/>
              </a:rPr>
              <a:t>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1.</a:t>
            </a:r>
            <a:r>
              <a:rPr b="0" lang="en-US" sz="3200" spc="-1" strike="noStrike">
                <a:solidFill>
                  <a:srgbClr val="ed1c24"/>
                </a:solidFill>
                <a:latin typeface="Courier New"/>
                <a:ea typeface="DejaVu Sans"/>
              </a:rPr>
              <a:t>34.</a:t>
            </a:r>
            <a:r>
              <a:rPr b="0" lang="en-US" sz="3200" spc="-1" strike="noStrike">
                <a:solidFill>
                  <a:srgbClr val="000000"/>
                </a:solidFill>
                <a:latin typeface="Courier New"/>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.3.3..</a:t>
            </a:r>
            <a:br/>
            <a:endParaRPr b="0" lang="en-US" sz="3200" spc="-1" strike="noStrike">
              <a:latin typeface="Arial"/>
            </a:endParaRPr>
          </a:p>
        </p:txBody>
      </p:sp>
      <p:sp>
        <p:nvSpPr>
          <p:cNvPr id="558" name="TextShape 3"/>
          <p:cNvSpPr txBox="1"/>
          <p:nvPr/>
        </p:nvSpPr>
        <p:spPr>
          <a:xfrm>
            <a:off x="3200400" y="2560320"/>
            <a:ext cx="7311600" cy="1114200"/>
          </a:xfrm>
          <a:prstGeom prst="rect">
            <a:avLst/>
          </a:prstGeom>
          <a:noFill/>
          <a:ln>
            <a:noFill/>
          </a:ln>
        </p:spPr>
        <p:txBody>
          <a:bodyPr lIns="90000" rIns="90000" tIns="45000" bIns="45000"/>
          <a:p>
            <a:r>
              <a:rPr b="0" lang="en-US" sz="1800" spc="-1" strike="noStrike">
                <a:latin typeface="Arial"/>
              </a:rPr>
              <a:t>For the </a:t>
            </a:r>
            <a:r>
              <a:rPr b="0" lang="en-US" sz="1800" spc="-1" strike="noStrike">
                <a:solidFill>
                  <a:srgbClr val="72bf44"/>
                </a:solidFill>
                <a:latin typeface="Arial"/>
              </a:rPr>
              <a:t>green</a:t>
            </a:r>
            <a:r>
              <a:rPr b="0" lang="en-US" sz="1800" spc="-1" strike="noStrike">
                <a:latin typeface="Arial"/>
              </a:rPr>
              <a:t> cell, ensure that there are exactly 4 bombs among the 8 </a:t>
            </a:r>
            <a:br/>
            <a:r>
              <a:rPr b="0" lang="en-US" sz="1800" spc="-1" strike="noStrike">
                <a:latin typeface="Arial"/>
              </a:rPr>
              <a:t>(vertical, horizontal, diagonal) </a:t>
            </a:r>
            <a:r>
              <a:rPr b="0" lang="en-US" sz="1800" spc="-1" strike="noStrike">
                <a:solidFill>
                  <a:srgbClr val="ed1c24"/>
                </a:solidFill>
                <a:latin typeface="Arial"/>
              </a:rPr>
              <a:t>neighbours</a:t>
            </a:r>
            <a:r>
              <a:rPr b="0" lang="en-US" sz="1800" spc="-1" strike="noStrike">
                <a:latin typeface="Arial"/>
              </a:rPr>
              <a:t>.</a:t>
            </a:r>
            <a:endParaRPr b="0" lang="en-US" sz="1800" spc="-1" strike="noStrike">
              <a:latin typeface="Arial"/>
            </a:endParaRPr>
          </a:p>
          <a:p>
            <a:endParaRPr b="0" lang="en-US" sz="1800" spc="-1" strike="noStrike">
              <a:latin typeface="Arial"/>
            </a:endParaRPr>
          </a:p>
          <a:p>
            <a:r>
              <a:rPr b="0" lang="en-US" sz="1800" spc="-1" strike="noStrike">
                <a:latin typeface="Arial"/>
              </a:rPr>
              <a:t>A cell with a hint can not be a bomb.</a:t>
            </a:r>
            <a:endParaRPr b="0" lang="en-US" sz="1800" spc="-1" strike="noStrike">
              <a:latin typeface="Arial"/>
            </a:endParaRPr>
          </a:p>
        </p:txBody>
      </p:sp>
    </p:spTree>
  </p:cSld>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CustomShape 1"/>
          <p:cNvSpPr/>
          <p:nvPr/>
        </p:nvSpPr>
        <p:spPr>
          <a:xfrm>
            <a:off x="1261800" y="757440"/>
            <a:ext cx="889416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Minesweeper: The setup, parameters and decision variables</a:t>
            </a:r>
            <a:endParaRPr b="0" lang="en-US" sz="2400" spc="-1" strike="noStrike">
              <a:latin typeface="Arial"/>
            </a:endParaRPr>
          </a:p>
        </p:txBody>
      </p:sp>
      <p:sp>
        <p:nvSpPr>
          <p:cNvPr id="560" name="CustomShape 2"/>
          <p:cNvSpPr/>
          <p:nvPr/>
        </p:nvSpPr>
        <p:spPr>
          <a:xfrm>
            <a:off x="1280160" y="1920240"/>
            <a:ext cx="9598680" cy="4295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&gt;= 0 for number of mines in the Moore neighbourhood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(vertical, horizontal, and diagonal neighbours)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array[1..r, 1..c] of -1..8: game;  % the hints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 0/1 for no bomb/bomb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array[1..r, 1..c] of var 0..1: mines;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X = -1; % representing the unknowns in the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r = 6; %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c = 6; % column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game = array2d(1..r, 1..c,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X,X,2,X,3,X,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2,X,X,X,X,X,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X,X,2,4,X,3,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1,X,3,4,X,X,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X,X,X,X,X,3,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X,3,X,3,X,X,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56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Minesweeper: Constraints</a:t>
            </a:r>
            <a:endParaRPr b="0" lang="en-US" sz="2400" spc="-1" strike="noStrike">
              <a:latin typeface="Arial"/>
            </a:endParaRPr>
          </a:p>
        </p:txBody>
      </p:sp>
      <p:sp>
        <p:nvSpPr>
          <p:cNvPr id="563"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game[1..n, 1..n]: the given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mines[1..n, 1..n]: 0/1 where 1 represent a bomb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X: -1 represents the unknown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1..r, j in 1..c)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If the cell contains a hint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game[i,j] &gt; X then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 number in the hint is the number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of all the surrounded bombs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latin typeface="Courier New"/>
                <a:ea typeface="DejaVu Sans"/>
              </a:rPr>
              <a:t>game[i,j] = sum(a,b in {-1,0,1} where </a:t>
            </a:r>
            <a:endParaRPr b="0" lang="en-US" sz="1800" spc="-1" strike="noStrike">
              <a:latin typeface="Arial"/>
            </a:endParaRPr>
          </a:p>
          <a:p>
            <a:pPr>
              <a:lnSpc>
                <a:spcPct val="93000"/>
              </a:lnSpc>
            </a:pPr>
            <a:r>
              <a:rPr b="1" lang="en-US" sz="1800" spc="-1" strike="noStrike">
                <a:latin typeface="Courier New"/>
                <a:ea typeface="DejaVu Sans"/>
              </a:rPr>
              <a:t>                                        </a:t>
            </a:r>
            <a:r>
              <a:rPr b="1" lang="en-US" sz="1800" spc="-1" strike="noStrike">
                <a:latin typeface="Courier New"/>
                <a:ea typeface="DejaVu Sans"/>
              </a:rPr>
              <a:t>i+a in 1..r /\</a:t>
            </a:r>
            <a:endParaRPr b="0" lang="en-US" sz="1800" spc="-1" strike="noStrike">
              <a:latin typeface="Arial"/>
            </a:endParaRPr>
          </a:p>
          <a:p>
            <a:pPr>
              <a:lnSpc>
                <a:spcPct val="93000"/>
              </a:lnSpc>
            </a:pPr>
            <a:r>
              <a:rPr b="1" lang="en-US" sz="1800" spc="-1" strike="noStrike">
                <a:latin typeface="Courier New"/>
                <a:ea typeface="DejaVu Sans"/>
              </a:rPr>
              <a:t>                                        </a:t>
            </a:r>
            <a:r>
              <a:rPr b="1" lang="en-US" sz="1800" spc="-1" strike="noStrike">
                <a:latin typeface="Courier New"/>
                <a:ea typeface="DejaVu Sans"/>
              </a:rPr>
              <a:t>j+b in 1..c /\</a:t>
            </a:r>
            <a:endParaRPr b="0" lang="en-US" sz="1800" spc="-1" strike="noStrike">
              <a:latin typeface="Arial"/>
            </a:endParaRPr>
          </a:p>
          <a:p>
            <a:pPr>
              <a:lnSpc>
                <a:spcPct val="93000"/>
              </a:lnSpc>
            </a:pPr>
            <a:r>
              <a:rPr b="1" lang="en-US" sz="1800" spc="-1" strike="noStrike">
                <a:latin typeface="Courier New"/>
                <a:ea typeface="DejaVu Sans"/>
              </a:rPr>
              <a:t>                                        </a:t>
            </a:r>
            <a:r>
              <a:rPr b="1" lang="en-US" sz="1800" spc="-1" strike="noStrike">
                <a:latin typeface="Courier New"/>
                <a:ea typeface="DejaVu Sans"/>
              </a:rPr>
              <a:t>(a != 0 \/ b != 0)</a:t>
            </a:r>
            <a:endParaRPr b="0" lang="en-US" sz="1800" spc="-1" strike="noStrike">
              <a:latin typeface="Arial"/>
            </a:endParaRPr>
          </a:p>
          <a:p>
            <a:pPr>
              <a:lnSpc>
                <a:spcPct val="93000"/>
              </a:lnSpc>
            </a:pPr>
            <a:r>
              <a:rPr b="1" lang="en-US" sz="1800" spc="-1" strike="noStrike">
                <a:latin typeface="Courier New"/>
                <a:ea typeface="DejaVu Sans"/>
              </a:rPr>
              <a:t>                      </a:t>
            </a:r>
            <a:r>
              <a:rPr b="1" lang="en-US" sz="1800" spc="-1" strike="noStrike">
                <a:latin typeface="Courier New"/>
                <a:ea typeface="DejaVu Sans"/>
              </a:rPr>
              <a:t>) (mines[i+a,j+b])</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if a hint, then it can't be a bomb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mines[i,j] = 0</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endif</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p:txBody>
      </p:sp>
      <p:sp>
        <p:nvSpPr>
          <p:cNvPr id="56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1261800" y="757440"/>
            <a:ext cx="675036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Minesweeper: Solution</a:t>
            </a:r>
            <a:endParaRPr b="0" lang="en-US" sz="2400" spc="-1" strike="noStrike">
              <a:latin typeface="Arial"/>
            </a:endParaRPr>
          </a:p>
        </p:txBody>
      </p:sp>
      <p:sp>
        <p:nvSpPr>
          <p:cNvPr id="566" name="CustomShape 2"/>
          <p:cNvSpPr/>
          <p:nvPr/>
        </p:nvSpPr>
        <p:spPr>
          <a:xfrm>
            <a:off x="1188720" y="2011680"/>
            <a:ext cx="10140840" cy="5124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..2.3.</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2.....</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..2</a:t>
            </a:r>
            <a:r>
              <a:rPr b="0" lang="en-US" sz="2400" spc="-1" strike="noStrike">
                <a:solidFill>
                  <a:srgbClr val="00ff00"/>
                </a:solidFill>
                <a:latin typeface="Courier New"/>
                <a:ea typeface="DejaVu Sans"/>
              </a:rPr>
              <a:t>4</a:t>
            </a:r>
            <a:r>
              <a:rPr b="0" lang="en-US" sz="2400" spc="-1" strike="noStrike">
                <a:solidFill>
                  <a:srgbClr val="000000"/>
                </a:solidFill>
                <a:latin typeface="Courier New"/>
                <a:ea typeface="DejaVu Sans"/>
              </a:rPr>
              <a:t>.3</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1.34..</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.....3</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.3.3..</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100001  </a:t>
            </a:r>
            <a:r>
              <a:rPr b="0" lang="en-US" sz="2400" spc="-1" strike="noStrike">
                <a:solidFill>
                  <a:srgbClr val="000000"/>
                </a:solidFill>
                <a:latin typeface="Arial"/>
                <a:ea typeface="DejaVu Sans"/>
              </a:rPr>
              <a:t>% 1: Bomb, 0: no bomb</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010</a:t>
            </a:r>
            <a:r>
              <a:rPr b="0" lang="en-US" sz="2400" spc="-1" strike="noStrike">
                <a:solidFill>
                  <a:srgbClr val="ff0000"/>
                </a:solidFill>
                <a:latin typeface="Courier New"/>
                <a:ea typeface="DejaVu Sans"/>
              </a:rPr>
              <a:t>11</a:t>
            </a:r>
            <a:r>
              <a:rPr b="0" lang="en-US" sz="2400" spc="-1" strike="noStrike">
                <a:solidFill>
                  <a:srgbClr val="000000"/>
                </a:solidFill>
                <a:latin typeface="Courier New"/>
                <a:ea typeface="DejaVu Sans"/>
              </a:rPr>
              <a:t>0</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000</a:t>
            </a:r>
            <a:r>
              <a:rPr b="0" lang="en-US" sz="2400" spc="-1" strike="noStrike">
                <a:solidFill>
                  <a:srgbClr val="00ff00"/>
                </a:solidFill>
                <a:latin typeface="Courier New"/>
                <a:ea typeface="DejaVu Sans"/>
              </a:rPr>
              <a:t>0</a:t>
            </a:r>
            <a:r>
              <a:rPr b="0" lang="en-US" sz="2400" spc="-1" strike="noStrike">
                <a:solidFill>
                  <a:srgbClr val="ff0000"/>
                </a:solidFill>
                <a:latin typeface="Courier New"/>
                <a:ea typeface="DejaVu Sans"/>
              </a:rPr>
              <a:t>1</a:t>
            </a:r>
            <a:r>
              <a:rPr b="0" lang="en-US" sz="2400" spc="-1" strike="noStrike">
                <a:solidFill>
                  <a:srgbClr val="000000"/>
                </a:solidFill>
                <a:latin typeface="Courier New"/>
                <a:ea typeface="DejaVu Sans"/>
              </a:rPr>
              <a:t>0</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0000</a:t>
            </a:r>
            <a:r>
              <a:rPr b="0" lang="en-US" sz="2400" spc="-1" strike="noStrike">
                <a:solidFill>
                  <a:srgbClr val="ff0000"/>
                </a:solidFill>
                <a:latin typeface="Courier New"/>
                <a:ea typeface="DejaVu Sans"/>
              </a:rPr>
              <a:t>1</a:t>
            </a:r>
            <a:r>
              <a:rPr b="0" lang="en-US" sz="2400" spc="-1" strike="noStrike">
                <a:solidFill>
                  <a:srgbClr val="000000"/>
                </a:solidFill>
                <a:latin typeface="Courier New"/>
                <a:ea typeface="DejaVu Sans"/>
              </a:rPr>
              <a:t>0</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011100</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  </a:t>
            </a:r>
            <a:r>
              <a:rPr b="0" lang="en-US" sz="2400" spc="-1" strike="noStrike">
                <a:solidFill>
                  <a:srgbClr val="000000"/>
                </a:solidFill>
                <a:latin typeface="Courier New"/>
                <a:ea typeface="DejaVu Sans"/>
              </a:rPr>
              <a:t>100011</a:t>
            </a:r>
            <a:endParaRPr b="0" lang="en-US" sz="2400" spc="-1" strike="noStrike">
              <a:latin typeface="Arial"/>
            </a:endParaRPr>
          </a:p>
        </p:txBody>
      </p:sp>
      <p:sp>
        <p:nvSpPr>
          <p:cNvPr id="56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solution for 15x15 (0.7s with Gecode)</a:t>
            </a:r>
            <a:endParaRPr b="0" lang="en-US" sz="2400" spc="-1" strike="noStrike">
              <a:latin typeface="Arial"/>
            </a:endParaRPr>
          </a:p>
        </p:txBody>
      </p:sp>
      <p:sp>
        <p:nvSpPr>
          <p:cNvPr id="56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107   55  213  186   21  140  171  147  114  204   80   49   81   30   97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57   73   44  126   88  154   12   28   35  225  104  200  185  166  198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144  224   90  141  219  153  212  170  217   14   17    3   11   46   34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207   60  158  211  134   45  129  161   61   65  184  102   95   19   64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31  210  117  190  111  131   75  105    4  223  127  115  146   86   24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193   23  139  125  197  196   50   29  222   62   32  214  179    8   26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172  167  175   40   59  176  128    9  165  188  178   37   77  122    2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206   74   13   84  174  116  162    6  203   71  132   83  218  110   43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112   91   48   87  163  157   56  143  180   47  138  195  135   67   76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7  216   53  189   89  191  106  183   78   68  164   79   22   41  209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70  208   98   93   96   20   16  169    5  159   42  155  182  181  201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103   94  160  168  149   99  123  151  100   15   66   25   85  221  136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119   38  187    1   69   51  192  101  121  142  124  173   33  194  150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58  152   52   18   54   39  145  156  108  120  177   63  133  205  215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109   10  148   36   72   27  118  137   82   92  130  202  113  199  220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57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Furniture moving: Solution for minimize num_persons</a:t>
            </a:r>
            <a:endParaRPr b="0" lang="en-US" sz="2400" spc="-1" strike="noStrike">
              <a:latin typeface="Arial"/>
            </a:endParaRPr>
          </a:p>
        </p:txBody>
      </p:sp>
      <p:sp>
        <p:nvSpPr>
          <p:cNvPr id="57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One optimal solution of many</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num_persons: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resources  : [3, 1, 3,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start_times: [70, 23, 55, 40]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durations  : [30, 10, 15,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end_times  : [100, 33, 70, 55]</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end_time   :  100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At least 3 people are needed.</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first start time: 23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end_time: 100 !</a:t>
            </a: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Can we do better? </a:t>
            </a:r>
            <a:br/>
            <a:r>
              <a:rPr b="1" lang="en-US" sz="1800" spc="-1" strike="noStrike">
                <a:solidFill>
                  <a:srgbClr val="000000"/>
                </a:solidFill>
                <a:latin typeface="Courier New"/>
                <a:ea typeface="DejaVu Sans"/>
              </a:rPr>
              <a:t>a) First start time = 0</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b) Better end_time?</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57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Multi-objective</a:t>
            </a:r>
            <a:endParaRPr b="0" lang="en-US" sz="6000" spc="-1" strike="noStrike">
              <a:latin typeface="Arial"/>
            </a:endParaRPr>
          </a:p>
        </p:txBody>
      </p:sp>
      <p:sp>
        <p:nvSpPr>
          <p:cNvPr id="57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many applications there can be more than one objective, such as</a:t>
            </a:r>
            <a:br/>
            <a:r>
              <a:rPr b="0" lang="en-US" sz="3200" spc="-1" strike="noStrike">
                <a:solidFill>
                  <a:srgbClr val="000000"/>
                </a:solidFill>
                <a:latin typeface="Noto Sans Regular"/>
                <a:ea typeface="DejaVu Sans"/>
              </a:rPr>
              <a:t>- minimize the resources AND</a:t>
            </a:r>
            <a:br/>
            <a:r>
              <a:rPr b="0" lang="en-US" sz="3200" spc="-1" strike="noStrike">
                <a:solidFill>
                  <a:srgbClr val="000000"/>
                </a:solidFill>
                <a:latin typeface="Noto Sans Regular"/>
                <a:ea typeface="DejaVu Sans"/>
              </a:rPr>
              <a:t>- minimize the end time</a:t>
            </a:r>
            <a:br/>
            <a:r>
              <a:rPr b="0" lang="en-US" sz="3200" spc="-1" strike="noStrike">
                <a:solidFill>
                  <a:srgbClr val="000000"/>
                </a:solidFill>
                <a:latin typeface="Noto Sans Regular"/>
                <a:ea typeface="DejaVu Sans"/>
              </a:rPr>
              <a:t>This is called </a:t>
            </a:r>
            <a:r>
              <a:rPr b="1" lang="en-US" sz="3200" spc="-1" strike="noStrike">
                <a:solidFill>
                  <a:srgbClr val="000000"/>
                </a:solidFill>
                <a:latin typeface="Noto Sans Regular"/>
                <a:ea typeface="DejaVu Sans"/>
              </a:rPr>
              <a:t>multi-objective</a:t>
            </a: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Alas, MiniZinc does not supports this directly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One approach is to combine different objectives</a:t>
            </a:r>
            <a:endParaRPr b="0" lang="en-US" sz="3200" spc="-1" strike="noStrike">
              <a:latin typeface="Arial"/>
            </a:endParaRPr>
          </a:p>
        </p:txBody>
      </p:sp>
    </p:spTree>
  </p:cSld>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XKCD problem #287</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subset sum</a:t>
            </a:r>
            <a:endParaRPr b="0" lang="en-US" sz="4000" spc="-1" strike="noStrike">
              <a:latin typeface="Arial"/>
            </a:endParaRPr>
          </a:p>
        </p:txBody>
      </p:sp>
      <p:sp>
        <p:nvSpPr>
          <p:cNvPr id="577"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XKCD #287</a:t>
            </a:r>
            <a:endParaRPr b="0" lang="en-US" sz="6000" spc="-1" strike="noStrike">
              <a:latin typeface="Arial"/>
            </a:endParaRPr>
          </a:p>
        </p:txBody>
      </p:sp>
      <p:pic>
        <p:nvPicPr>
          <p:cNvPr id="579" name="" descr=""/>
          <p:cNvPicPr/>
          <p:nvPr/>
        </p:nvPicPr>
        <p:blipFill>
          <a:blip r:embed="rId1"/>
          <a:stretch/>
        </p:blipFill>
        <p:spPr>
          <a:xfrm>
            <a:off x="765000" y="2011680"/>
            <a:ext cx="8210880" cy="5307120"/>
          </a:xfrm>
          <a:prstGeom prst="rect">
            <a:avLst/>
          </a:prstGeom>
          <a:ln>
            <a:noFill/>
          </a:ln>
        </p:spPr>
      </p:pic>
      <p:sp>
        <p:nvSpPr>
          <p:cNvPr id="580" name="CustomShape 2"/>
          <p:cNvSpPr/>
          <p:nvPr/>
        </p:nvSpPr>
        <p:spPr>
          <a:xfrm>
            <a:off x="731520" y="1645920"/>
            <a:ext cx="6764040" cy="820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From http://xkcd.com/287</a:t>
            </a:r>
            <a:endParaRPr b="0" lang="en-US" sz="1800" spc="-1" strike="noStrike">
              <a:latin typeface="Arial"/>
            </a:endParaRPr>
          </a:p>
        </p:txBody>
      </p:sp>
    </p:spTree>
  </p:cSld>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XKCD #287: Problem</a:t>
            </a:r>
            <a:endParaRPr b="0" lang="en-US" sz="6000" spc="-1" strike="noStrike">
              <a:latin typeface="Arial"/>
            </a:endParaRPr>
          </a:p>
        </p:txBody>
      </p:sp>
      <p:sp>
        <p:nvSpPr>
          <p:cNvPr id="58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P: </a:t>
            </a:r>
            <a:r>
              <a:rPr b="1" lang="en-US" sz="3200" spc="-1" strike="noStrike">
                <a:solidFill>
                  <a:srgbClr val="000000"/>
                </a:solidFill>
                <a:latin typeface="Courier New"/>
                <a:ea typeface="DejaVu Sans"/>
              </a:rPr>
              <a:t>We'd like exactly $15.05 worth of appetizers</a:t>
            </a:r>
            <a:r>
              <a:rPr b="0" lang="en-US" sz="3200" spc="-1" strike="noStrike">
                <a:solidFill>
                  <a:srgbClr val="000000"/>
                </a:solidFill>
                <a:latin typeface="Courier New"/>
                <a:ea typeface="DejaVu Sans"/>
              </a:rPr>
              <a:t>, please.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Waiter: ... exactly? Ummm..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P: Here'm these papers on the Knapsack problem might help you out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Waiter: Listen, I have six other tables to get to -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P: ... as fast as possible, of course. Want something on Traveling Salesman?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a:t>
            </a:r>
            <a:endParaRPr b="0" lang="en-US" sz="6000" spc="-1" strike="noStrike">
              <a:latin typeface="Arial"/>
            </a:endParaRPr>
          </a:p>
        </p:txBody>
      </p:sp>
      <p:sp>
        <p:nvSpPr>
          <p:cNvPr id="19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High level constraint modeling language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Many different constraint solvers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Support for many global 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 a full fledged programming language. </a:t>
            </a:r>
            <a:br/>
            <a:r>
              <a:rPr b="0" lang="en-US" sz="3200" spc="-1" strike="noStrike">
                <a:solidFill>
                  <a:srgbClr val="000000"/>
                </a:solidFill>
                <a:latin typeface="Noto Sans Regular"/>
                <a:ea typeface="DejaVu Sans"/>
              </a:rPr>
              <a:t>For more complex tasks a proper programming language might be needed, e.g. MiniZinc-Python</a:t>
            </a:r>
            <a:endParaRPr b="0" lang="en-US" sz="3200" spc="-1" strike="noStrike">
              <a:latin typeface="Arial"/>
            </a:endParaRPr>
          </a:p>
        </p:txBody>
      </p:sp>
    </p:spTree>
  </p:cSld>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XKCD #287</a:t>
            </a:r>
            <a:endParaRPr b="0" lang="en-US" sz="6000" spc="-1" strike="noStrike">
              <a:latin typeface="Arial"/>
            </a:endParaRPr>
          </a:p>
        </p:txBody>
      </p:sp>
      <p:sp>
        <p:nvSpPr>
          <p:cNvPr id="58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Appetizers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Mixed Fruit       2.15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French Fries      2.75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Side Salad        3.35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Hot Wings         3.55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Mozarella Sticks  4.20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Sampler Plate     5.80</a:t>
            </a:r>
            <a:endParaRPr b="0" lang="en-US" sz="3200" spc="-1" strike="noStrike">
              <a:latin typeface="Arial"/>
            </a:endParaRPr>
          </a:p>
        </p:txBody>
      </p:sp>
      <p:sp>
        <p:nvSpPr>
          <p:cNvPr id="585" name="TextShape 3"/>
          <p:cNvSpPr txBox="1"/>
          <p:nvPr/>
        </p:nvSpPr>
        <p:spPr>
          <a:xfrm>
            <a:off x="7040880" y="2286000"/>
            <a:ext cx="4480560" cy="2011680"/>
          </a:xfrm>
          <a:prstGeom prst="rect">
            <a:avLst/>
          </a:prstGeom>
          <a:noFill/>
          <a:ln>
            <a:noFill/>
          </a:ln>
        </p:spPr>
        <p:txBody>
          <a:bodyPr lIns="90000" rIns="90000" tIns="45000" bIns="45000"/>
          <a:p>
            <a:r>
              <a:rPr b="0" lang="en-US" sz="2200" spc="-1" strike="noStrike">
                <a:latin typeface="Arial"/>
              </a:rPr>
              <a:t>Since we are using finite domain, </a:t>
            </a:r>
            <a:endParaRPr b="0" lang="en-US" sz="2200" spc="-1" strike="noStrike">
              <a:latin typeface="Arial"/>
            </a:endParaRPr>
          </a:p>
          <a:p>
            <a:r>
              <a:rPr b="0" lang="en-US" sz="2200" spc="-1" strike="noStrike">
                <a:latin typeface="Arial"/>
              </a:rPr>
              <a:t>we multiply all values with 100: </a:t>
            </a:r>
            <a:endParaRPr b="0" lang="en-US" sz="2200" spc="-1" strike="noStrike">
              <a:latin typeface="Arial"/>
            </a:endParaRPr>
          </a:p>
          <a:p>
            <a:r>
              <a:rPr b="0" lang="en-US" sz="2200" spc="-1" strike="noStrike">
                <a:latin typeface="Arial"/>
              </a:rPr>
              <a:t>215, 275, 335, 355, 420, 580.</a:t>
            </a:r>
            <a:endParaRPr b="0" lang="en-US" sz="2200" spc="-1" strike="noStrike">
              <a:latin typeface="Arial"/>
            </a:endParaRPr>
          </a:p>
          <a:p>
            <a:endParaRPr b="0" lang="en-US" sz="2200" spc="-1" strike="noStrike">
              <a:latin typeface="Arial"/>
            </a:endParaRPr>
          </a:p>
          <a:p>
            <a:r>
              <a:rPr b="0" lang="en-US" sz="2200" spc="-1" strike="noStrike">
                <a:latin typeface="Arial"/>
              </a:rPr>
              <a:t>And the total 15.05: 1505</a:t>
            </a:r>
            <a:endParaRPr b="0" lang="en-US" sz="2200" spc="-1" strike="noStrike">
              <a:latin typeface="Arial"/>
            </a:endParaRPr>
          </a:p>
        </p:txBody>
      </p:sp>
    </p:spTree>
  </p:cSld>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Subset sum</a:t>
            </a:r>
            <a:endParaRPr b="0" lang="en-US" sz="6000" spc="-1" strike="noStrike">
              <a:latin typeface="Arial"/>
            </a:endParaRPr>
          </a:p>
        </p:txBody>
      </p:sp>
      <p:sp>
        <p:nvSpPr>
          <p:cNvPr id="58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This is actually a subset sum problem (not Traveling Salesperson Problem, TSP)</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a list of values and a target, find all the values that sums to target.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Subset sum </a:t>
            </a:r>
            <a:r>
              <a:rPr b="1" lang="en-US" sz="3200" spc="-1" strike="noStrike">
                <a:solidFill>
                  <a:srgbClr val="000000"/>
                </a:solidFill>
                <a:latin typeface="Noto Sans Regular"/>
                <a:ea typeface="DejaVu Sans"/>
              </a:rPr>
              <a:t>is</a:t>
            </a:r>
            <a:r>
              <a:rPr b="0" lang="en-US" sz="3200" spc="-1" strike="noStrike">
                <a:solidFill>
                  <a:srgbClr val="000000"/>
                </a:solidFill>
                <a:latin typeface="Noto Sans Regular"/>
                <a:ea typeface="DejaVu Sans"/>
              </a:rPr>
              <a:t> NP complete, i.e. there’s no general algorithm that can solve arbitrary problems in polynomial time.</a:t>
            </a:r>
            <a:br/>
            <a:r>
              <a:rPr b="0" lang="en-US" sz="3200" spc="-1" strike="noStrike">
                <a:solidFill>
                  <a:srgbClr val="000000"/>
                </a:solidFill>
                <a:latin typeface="Noto Sans Regular"/>
                <a:ea typeface="DejaVu Sans"/>
              </a:rPr>
              <a:t>Which does not mean that it’s impossible to solve some of these problems, even large problems.</a:t>
            </a:r>
            <a:endParaRPr b="0" lang="en-US" sz="3200" spc="-1" strike="noStrike">
              <a:latin typeface="Arial"/>
            </a:endParaRPr>
          </a:p>
        </p:txBody>
      </p:sp>
    </p:spTree>
  </p:cSld>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Model</a:t>
            </a:r>
            <a:endParaRPr b="0" lang="en-US" sz="2400" spc="-1" strike="noStrike">
              <a:latin typeface="Arial"/>
            </a:endParaRPr>
          </a:p>
        </p:txBody>
      </p:sp>
      <p:sp>
        <p:nvSpPr>
          <p:cNvPr id="58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num_appetizers;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array[1..num_appetizers] of int: price;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total;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array[1..num_appetizers] of var 0..100000: x; % items of each dish</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t>
            </a:r>
            <a:r>
              <a:rPr b="1" lang="en-US" sz="1800" spc="-1" strike="noStrike">
                <a:solidFill>
                  <a:srgbClr val="000000"/>
                </a:solidFill>
                <a:latin typeface="Courier New"/>
                <a:ea typeface="DejaVu Sans"/>
              </a:rPr>
              <a:t>total = sum(i in 1..num_appetizers) (x[i]*price[i])</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data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num_appetizers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Multiply by 100 → integers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price = [215, 275, 335, 355, 420, 580];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total = 1505;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59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Output</a:t>
            </a:r>
            <a:endParaRPr b="0" lang="en-US" sz="2400" spc="-1" strike="noStrike">
              <a:latin typeface="Arial"/>
            </a:endParaRPr>
          </a:p>
        </p:txBody>
      </p:sp>
      <p:sp>
        <p:nvSpPr>
          <p:cNvPr id="59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x = [7, 0, 0, 0,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[1, 0, 0, 2, 0,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59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XKCD problem #287</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subset sum + optimization</a:t>
            </a:r>
            <a:endParaRPr b="0" lang="en-US" sz="4000" spc="-1" strike="noStrike">
              <a:latin typeface="Arial"/>
            </a:endParaRPr>
          </a:p>
        </p:txBody>
      </p:sp>
      <p:sp>
        <p:nvSpPr>
          <p:cNvPr id="595"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Minimize number of dishes</a:t>
            </a:r>
            <a:endParaRPr b="0" lang="en-US" sz="6000" spc="-1" strike="noStrike">
              <a:latin typeface="Arial"/>
            </a:endParaRPr>
          </a:p>
        </p:txBody>
      </p:sp>
      <p:sp>
        <p:nvSpPr>
          <p:cNvPr id="59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Here is a variant of the original problem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Minimize the number of dishes</a:t>
            </a:r>
            <a:endParaRPr b="0" lang="en-US" sz="3200" spc="-1" strike="noStrike">
              <a:latin typeface="Arial"/>
            </a:endParaRPr>
          </a:p>
        </p:txBody>
      </p:sp>
    </p:spTree>
  </p:cSld>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Model minimizing the number of dishes</a:t>
            </a:r>
            <a:endParaRPr b="0" lang="en-US" sz="2400" spc="-1" strike="noStrike">
              <a:latin typeface="Arial"/>
            </a:endParaRPr>
          </a:p>
        </p:txBody>
      </p:sp>
      <p:sp>
        <p:nvSpPr>
          <p:cNvPr id="59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num_appetizers;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array[1..num_appetizers] of int: price;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total;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array[1..num_appetizers] of var 0..100000: x; % items of each dish</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var int: z = sum(x)</a:t>
            </a:r>
            <a:r>
              <a:rPr b="0" lang="en-US" sz="1800" spc="-1" strike="noStrike">
                <a:solidFill>
                  <a:srgbClr val="000000"/>
                </a:solidFill>
                <a:latin typeface="Courier New"/>
                <a:ea typeface="DejaVu Sans"/>
              </a:rPr>
              <a:t>; % sum of the number of dishes</a:t>
            </a: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solve minimize z;</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total = sum(i in 1..num_prices) (x[i]*price[i]);</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num_appetizers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price = [215, 275, 335, 355, 420, 580]; % Multiply by 100 → integers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total = 1505;</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[“z: \(z)\nx: \(x)\n”];</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0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Model minimizing the number of dishes, output</a:t>
            </a:r>
            <a:endParaRPr b="0" lang="en-US" sz="2400" spc="-1" strike="noStrike">
              <a:latin typeface="Arial"/>
            </a:endParaRPr>
          </a:p>
        </p:txBody>
      </p:sp>
      <p:sp>
        <p:nvSpPr>
          <p:cNvPr id="60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x: [1, 0, 0, 2, 0,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z: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With the ‘fancy’ output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z: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Mixed Fruit   : 1 ($2.15)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Hot Wings     : 2 ($7.10)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Sampler Plate : 1 ($5.80)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60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Fancy output</a:t>
            </a:r>
            <a:endParaRPr b="0" lang="en-US" sz="2400" spc="-1" strike="noStrike">
              <a:latin typeface="Arial"/>
            </a:endParaRPr>
          </a:p>
        </p:txBody>
      </p:sp>
      <p:sp>
        <p:nvSpPr>
          <p:cNvPr id="60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array[1..num_appetizers] of string: name;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name = ["Mixed Fruit","French Fries","Side Salad",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"Hot Wings","Mozarella Sticks","Sampler Plate"];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a:t>
            </a:r>
            <a:r>
              <a:rPr b="1" lang="en-US" sz="1800" spc="-1" strike="noStrike">
                <a:solidFill>
                  <a:srgbClr val="000000"/>
                </a:solidFill>
                <a:latin typeface="Courier New"/>
                <a:ea typeface="DejaVu Sans"/>
              </a:rPr>
              <a:t>fix(x[i]) &gt; 0</a:t>
            </a:r>
            <a:r>
              <a:rPr b="0" lang="en-US" sz="1800" spc="-1" strike="noStrike">
                <a:solidFill>
                  <a:srgbClr val="000000"/>
                </a:solidFill>
                <a:latin typeface="Courier New"/>
                <a:ea typeface="DejaVu Sans"/>
              </a:rPr>
              <a:t> then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name[i] ++ "\t: </a:t>
            </a:r>
            <a:r>
              <a:rPr b="1" lang="en-US" sz="1800" spc="-1" strike="noStrike">
                <a:solidFill>
                  <a:srgbClr val="000000"/>
                </a:solidFill>
                <a:latin typeface="Courier New"/>
                <a:ea typeface="DejaVu Sans"/>
              </a:rPr>
              <a:t>\(x[i])</a:t>
            </a:r>
            <a:r>
              <a:rPr b="0" lang="en-US" sz="1800" spc="-1" strike="noStrike">
                <a:solidFill>
                  <a:srgbClr val="000000"/>
                </a:solidFill>
                <a:latin typeface="Courier New"/>
                <a:ea typeface="DejaVu Sans"/>
              </a:rPr>
              <a:t> ($" ++ </a:t>
            </a:r>
            <a:r>
              <a:rPr b="1" lang="en-US" sz="1800" spc="-1" strike="noStrike">
                <a:solidFill>
                  <a:srgbClr val="000000"/>
                </a:solidFill>
                <a:latin typeface="Courier New"/>
                <a:ea typeface="DejaVu Sans"/>
              </a:rPr>
              <a:t>show_float(3,2,x[i]*price[i]/100)</a:t>
            </a:r>
            <a:r>
              <a:rPr b="0" lang="en-US" sz="1800" spc="-1" strike="noStrike">
                <a:solidFill>
                  <a:srgbClr val="000000"/>
                </a:solidFill>
                <a:latin typeface="Courier New"/>
                <a:ea typeface="DejaVu Sans"/>
              </a:rPr>
              <a:t> ++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endif</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 in 1..num_appetizers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0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XKCD #287: Fancy output</a:t>
            </a:r>
            <a:endParaRPr b="0" lang="en-US" sz="2400" spc="-1" strike="noStrike">
              <a:latin typeface="Arial"/>
            </a:endParaRPr>
          </a:p>
        </p:txBody>
      </p:sp>
      <p:sp>
        <p:nvSpPr>
          <p:cNvPr id="60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Mixed Fruit   : 7 ($15.05)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Mixed Fruit   : 1 ($2.15)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Hot Wings     : 2 ($7.10)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Sampler Plate : 1 ($5.80)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0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 parts of a model </a:t>
            </a:r>
            <a:endParaRPr b="0" lang="en-US" sz="6000" spc="-1" strike="noStrike">
              <a:latin typeface="Arial"/>
            </a:endParaRPr>
          </a:p>
        </p:txBody>
      </p:sp>
      <p:sp>
        <p:nvSpPr>
          <p:cNvPr id="19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Include statement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Parameters, fixed data (hints)</a:t>
            </a:r>
            <a:br/>
            <a:r>
              <a:rPr b="0" lang="en-US" sz="3200" spc="-1" strike="noStrike">
                <a:solidFill>
                  <a:srgbClr val="000000"/>
                </a:solidFill>
                <a:latin typeface="Noto Sans Regular"/>
                <a:ea typeface="DejaVu Sans"/>
              </a:rPr>
              <a:t>Can be in a separate data file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Decision variables with domains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Solve statement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Output section</a:t>
            </a:r>
            <a:br/>
            <a:r>
              <a:rPr b="0" lang="en-US" sz="3200" spc="-1" strike="noStrike">
                <a:solidFill>
                  <a:srgbClr val="000000"/>
                </a:solidFill>
                <a:latin typeface="Noto Sans Regular"/>
              </a:rPr>
              <a:t> </a:t>
            </a:r>
            <a:endParaRPr b="0" lang="en-US" sz="3200" spc="-1" strike="noStrike">
              <a:latin typeface="Arial"/>
            </a:endParaRPr>
          </a:p>
        </p:txBody>
      </p:sp>
    </p:spTree>
  </p:cSld>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Monks and doors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Reification</a:t>
            </a:r>
            <a:endParaRPr b="0" lang="en-US" sz="4000" spc="-1" strike="noStrike">
              <a:latin typeface="Arial"/>
            </a:endParaRPr>
          </a:p>
        </p:txBody>
      </p:sp>
      <p:sp>
        <p:nvSpPr>
          <p:cNvPr id="611"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Reification</a:t>
            </a:r>
            <a:endParaRPr b="0" lang="en-US" sz="6000" spc="-1" strike="noStrike">
              <a:latin typeface="Arial"/>
            </a:endParaRPr>
          </a:p>
        </p:txBody>
      </p:sp>
      <p:sp>
        <p:nvSpPr>
          <p:cNvPr id="61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r>
              <a:rPr b="0" lang="en-US" sz="3200" spc="-1" strike="noStrike">
                <a:solidFill>
                  <a:srgbClr val="000000"/>
                </a:solidFill>
                <a:latin typeface="Noto Sans Regular"/>
                <a:ea typeface="DejaVu Sans"/>
              </a:rPr>
              <a:t>Reasoning” about constraints/boolean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Implication: constraint1 → constraint2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Equivalence: constraint1 ↔ constraint2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and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or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false: 0, true: 1</a:t>
            </a:r>
            <a:endParaRPr b="0" lang="en-US" sz="3200" spc="-1" strike="noStrike">
              <a:latin typeface="Arial"/>
            </a:endParaRPr>
          </a:p>
        </p:txBody>
      </p:sp>
    </p:spTree>
  </p:cSld>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Monks and doors</a:t>
            </a:r>
            <a:endParaRPr b="0" lang="en-US" sz="6000" spc="-1" strike="noStrike">
              <a:latin typeface="Arial"/>
            </a:endParaRPr>
          </a:p>
        </p:txBody>
      </p:sp>
      <p:sp>
        <p:nvSpPr>
          <p:cNvPr id="61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There is a room with four doors and eight monks. One of the doors is an exit. Each monk is either telling a lie or the truth. The monks make the following statements: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1: Door A is the exit.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2: At least one of the doors B and C is the exit.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3: Monk 1 and Monk 2 are telling the truth.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4: Doors A and B are both exits.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5: Doors A and B are both exits.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6: Either Monk 4 or Monk 5 is telling the truth.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7: If Monk 3 is telling the truth, so is Monk 6.</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Monk 8: If Monk 7 and Monk 8 are telling the truth, so is Monk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Which door is an exit and what monk(s) are telling the truth?</a:t>
            </a:r>
            <a:endParaRPr b="0" lang="en-US" sz="3200" spc="-1" strike="noStrike">
              <a:latin typeface="Arial"/>
            </a:endParaRPr>
          </a:p>
        </p:txBody>
      </p:sp>
    </p:spTree>
  </p:cSld>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Monks and doors: Parameters and decision variables</a:t>
            </a:r>
            <a:endParaRPr b="0" lang="en-US" sz="2400" spc="-1" strike="noStrike">
              <a:latin typeface="Arial"/>
            </a:endParaRPr>
          </a:p>
        </p:txBody>
      </p:sp>
      <p:sp>
        <p:nvSpPr>
          <p:cNvPr id="61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doors = {A,B,C,D};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num_monks =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array[doors] of var bool: Door;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array[1..num_monks] of var bool: M;</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61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Monks and doors: Constraints (1/2)</a:t>
            </a:r>
            <a:endParaRPr b="0" lang="en-US" sz="2400" spc="-1" strike="noStrike">
              <a:latin typeface="Arial"/>
            </a:endParaRPr>
          </a:p>
        </p:txBody>
      </p:sp>
      <p:sp>
        <p:nvSpPr>
          <p:cNvPr id="62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1: Door A is the exit.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(M[1] </a:t>
            </a:r>
            <a:r>
              <a:rPr b="1" lang="en-US" sz="1800" spc="-1" strike="noStrike">
                <a:solidFill>
                  <a:srgbClr val="000000"/>
                </a:solidFill>
                <a:latin typeface="Courier New"/>
                <a:ea typeface="DejaVu Sans"/>
              </a:rPr>
              <a:t>&lt;-&gt;</a:t>
            </a:r>
            <a:r>
              <a:rPr b="0" lang="en-US" sz="1800" spc="-1" strike="noStrike">
                <a:solidFill>
                  <a:srgbClr val="000000"/>
                </a:solidFill>
                <a:latin typeface="Courier New"/>
                <a:ea typeface="DejaVu Sans"/>
              </a:rPr>
              <a:t> Door[A])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2: At least one of the doors B and C is the exit.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(M[2] &lt;-&gt; (Door[B] \/ Door[C])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3: Monk 1 and Monk 2 are telling the truth.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(M[3] &lt;-&gt; (M[1] /\ M[2]))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4: Doors A and B are both exits.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(M[4] &lt;-&gt; (Door[A] /\ Door[B]))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5: Doors A and C are both exits.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(M[5] &lt;-&gt; (Door[A] /\ Door[C])).</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62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Monks and doors: Constraints (2/2)</a:t>
            </a:r>
            <a:endParaRPr b="0" lang="en-US" sz="2400" spc="-1" strike="noStrike">
              <a:latin typeface="Arial"/>
            </a:endParaRPr>
          </a:p>
        </p:txBody>
      </p:sp>
      <p:sp>
        <p:nvSpPr>
          <p:cNvPr id="62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6: Either Monk 4 or Monk 5 is telling the truth.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(M[6] &lt;-&gt; (M[4] \/ M[5]))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7: If Monk 3 is telling the truth, so is Monk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(M[7] &lt;-&gt; (M[3] -&gt; M[6]))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Monk 8: If Monk 7 and Monk 8 are telling the truth, so is Monk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(M[8] &lt;-&gt; ((M[7] /\ M[8]) -&gt; M[1]))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Exactly one door is an exit.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sum(Door) = 1;</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62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Monks and doors: Solution</a:t>
            </a:r>
            <a:endParaRPr b="0" lang="en-US" sz="2400" spc="-1" strike="noStrike">
              <a:latin typeface="Arial"/>
            </a:endParaRPr>
          </a:p>
        </p:txBody>
      </p:sp>
      <p:sp>
        <p:nvSpPr>
          <p:cNvPr id="62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door:  A     B      C      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[true, false, false, false]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monk: 1      2      3      4      5      6      7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[true, false, false, false, false, false, true, true]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Door A the exist door.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Monks 1, 7, and 8 are telling the truth.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62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Broken weights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Bachet’s weighing problem</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629"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Broken weights</a:t>
            </a:r>
            <a:endParaRPr b="0" lang="en-US" sz="6000" spc="-1" strike="noStrike">
              <a:latin typeface="Arial"/>
            </a:endParaRPr>
          </a:p>
        </p:txBody>
      </p:sp>
      <p:sp>
        <p:nvSpPr>
          <p:cNvPr id="63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merchant had a forty pound measuring weight that broke into four pieces as the result of a fall. When the pieces were subsequently weighed, it was found that the weight of each piece was a whole number of pounds and that the four pieces could be used to weigh every integral weight between 1 and 40 pounds. What were the weights of the pieces?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(Bachet, 1612)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Assume a balance scale</a:t>
            </a:r>
            <a:br/>
            <a:r>
              <a:rPr b="0" lang="en-US" sz="3200" spc="-1" strike="noStrike">
                <a:solidFill>
                  <a:srgbClr val="000000"/>
                </a:solidFill>
                <a:latin typeface="Noto Sans Regular"/>
                <a:ea typeface="DejaVu Sans"/>
              </a:rPr>
              <a:t>with two pans.</a:t>
            </a:r>
            <a:endParaRPr b="0" lang="en-US" sz="3200" spc="-1" strike="noStrike">
              <a:latin typeface="Arial"/>
            </a:endParaRPr>
          </a:p>
        </p:txBody>
      </p:sp>
      <p:pic>
        <p:nvPicPr>
          <p:cNvPr id="632" name="" descr=""/>
          <p:cNvPicPr/>
          <p:nvPr/>
        </p:nvPicPr>
        <p:blipFill>
          <a:blip r:embed="rId1"/>
          <a:stretch/>
        </p:blipFill>
        <p:spPr>
          <a:xfrm>
            <a:off x="6759720" y="5394960"/>
            <a:ext cx="2651760" cy="1989000"/>
          </a:xfrm>
          <a:prstGeom prst="rect">
            <a:avLst/>
          </a:prstGeom>
          <a:ln>
            <a:noFill/>
          </a:ln>
        </p:spPr>
      </p:pic>
      <p:sp>
        <p:nvSpPr>
          <p:cNvPr id="633" name="TextShape 3"/>
          <p:cNvSpPr txBox="1"/>
          <p:nvPr/>
        </p:nvSpPr>
        <p:spPr>
          <a:xfrm>
            <a:off x="9411480" y="7060320"/>
            <a:ext cx="2018520" cy="346320"/>
          </a:xfrm>
          <a:prstGeom prst="rect">
            <a:avLst/>
          </a:prstGeom>
          <a:noFill/>
          <a:ln>
            <a:noFill/>
          </a:ln>
        </p:spPr>
        <p:txBody>
          <a:bodyPr lIns="90000" rIns="90000" tIns="45000" bIns="45000"/>
          <a:p>
            <a:r>
              <a:rPr b="0" lang="en-US" sz="1800" spc="-1" strike="noStrike">
                <a:latin typeface="Arial"/>
              </a:rPr>
              <a:t>Source: Wikipedia</a:t>
            </a:r>
            <a:endParaRPr b="0" lang="en-US" sz="1800" spc="-1" strike="noStrike">
              <a:latin typeface="Arial"/>
            </a:endParaRPr>
          </a:p>
        </p:txBody>
      </p:sp>
    </p:spTree>
  </p:cSld>
</p:sld>
</file>

<file path=ppt/slides/slide1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Broken weights</a:t>
            </a:r>
            <a:endParaRPr b="0" lang="en-US" sz="6000" spc="-1" strike="noStrike">
              <a:latin typeface="Arial"/>
            </a:endParaRPr>
          </a:p>
        </p:txBody>
      </p:sp>
      <p:sp>
        <p:nvSpPr>
          <p:cNvPr id="63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short: Using 4 weights that sum to 40, how can we measure each value 1..40 using a balance scale?</a:t>
            </a:r>
            <a:br/>
            <a:r>
              <a:rPr b="0" lang="en-US" sz="3200" spc="-1" strike="noStrike">
                <a:solidFill>
                  <a:srgbClr val="000000"/>
                </a:solidFill>
                <a:latin typeface="Noto Sans Regular"/>
              </a:rPr>
              <a:t>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parameters?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decision variables and domains?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How to represent the balance scale?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constraints?</a:t>
            </a:r>
            <a:endParaRPr b="0" lang="en-US" sz="3200" spc="-1" strike="noStrike">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SEND+MORE=MONEY</a:t>
            </a:r>
            <a:br/>
            <a:r>
              <a:rPr b="1" lang="en-US" sz="4000" spc="-1" strike="noStrike">
                <a:solidFill>
                  <a:srgbClr val="04617b"/>
                </a:solidFill>
                <a:latin typeface="Noto Sans Black"/>
                <a:ea typeface="DejaVu Sans"/>
              </a:rPr>
              <a:t>First puzzle</a:t>
            </a:r>
            <a:endParaRPr b="0" lang="en-US" sz="4000" spc="-1" strike="noStrike">
              <a:latin typeface="Arial"/>
            </a:endParaRPr>
          </a:p>
        </p:txBody>
      </p:sp>
      <p:sp>
        <p:nvSpPr>
          <p:cNvPr id="201"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Broken weights: Parameters, decision variables</a:t>
            </a:r>
            <a:endParaRPr b="0" lang="en-US" sz="2400" spc="-1" strike="noStrike">
              <a:latin typeface="Arial"/>
            </a:endParaRPr>
          </a:p>
        </p:txBody>
      </p:sp>
      <p:sp>
        <p:nvSpPr>
          <p:cNvPr id="63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 4;                        % the number of different weights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 = 40;                       % original/total weight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1..m: weights;  % the weights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combinations: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-1: left side, 1: right side, 0: not used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array[1..m, 1..n] of </a:t>
            </a:r>
            <a:r>
              <a:rPr b="1" lang="en-US" sz="1800" spc="-1" strike="noStrike">
                <a:solidFill>
                  <a:srgbClr val="000000"/>
                </a:solidFill>
                <a:latin typeface="Courier New"/>
                <a:ea typeface="DejaVu Sans"/>
              </a:rPr>
              <a:t>var -1..1</a:t>
            </a:r>
            <a:r>
              <a:rPr b="0" lang="en-US" sz="1800" spc="-1" strike="noStrike">
                <a:solidFill>
                  <a:srgbClr val="000000"/>
                </a:solidFill>
                <a:latin typeface="Courier New"/>
                <a:ea typeface="DejaVu Sans"/>
              </a:rPr>
              <a:t>: x;</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p:txBody>
      </p:sp>
      <p:sp>
        <p:nvSpPr>
          <p:cNvPr id="63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Broken weights: Constraints</a:t>
            </a:r>
            <a:endParaRPr b="0" lang="en-US" sz="2400" spc="-1" strike="noStrike">
              <a:latin typeface="Arial"/>
            </a:endParaRPr>
          </a:p>
        </p:txBody>
      </p:sp>
      <p:sp>
        <p:nvSpPr>
          <p:cNvPr id="64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sum(weights) = m</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Ensure that all weights from 1 to 40 (m) can be made.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forall(w in 1..m)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sum([x[w,i]*weights[i] | i in 1..n]) = w</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symmetry breaking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increasing</a:t>
            </a:r>
            <a:r>
              <a:rPr b="0" lang="en-US" sz="1800" spc="-1" strike="noStrike">
                <a:solidFill>
                  <a:srgbClr val="000000"/>
                </a:solidFill>
                <a:latin typeface="Courier New"/>
                <a:ea typeface="DejaVu Sans"/>
              </a:rPr>
              <a:t>(weights);</a:t>
            </a:r>
            <a:endParaRPr b="0" lang="en-US" sz="1800" spc="-1" strike="noStrike">
              <a:latin typeface="Arial"/>
            </a:endParaRPr>
          </a:p>
        </p:txBody>
      </p:sp>
      <p:sp>
        <p:nvSpPr>
          <p:cNvPr id="64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Broken weights: Solution</a:t>
            </a:r>
            <a:endParaRPr b="0" lang="en-US" sz="2400" spc="-1" strike="noStrike">
              <a:latin typeface="Arial"/>
            </a:endParaRPr>
          </a:p>
        </p:txBody>
      </p:sp>
      <p:sp>
        <p:nvSpPr>
          <p:cNvPr id="64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W:    1   3   9   27   % The weights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1   0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2:  -1   1   0   0    </a:t>
            </a:r>
            <a:r>
              <a:rPr b="0" lang="en-US" sz="1800" spc="-1" strike="noStrike">
                <a:solidFill>
                  <a:srgbClr val="000000"/>
                </a:solidFill>
                <a:latin typeface="Courier New"/>
                <a:ea typeface="DejaVu Sans"/>
              </a:rPr>
              <a:t>% 1 pound in left, 3 pound in right: 3 – 1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0   1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1   1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  -1  -1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0  -1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1  -1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-1   0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0   0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32:  -1  -1   1   1</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33:   0  -1   1   1    </a:t>
            </a:r>
            <a:r>
              <a:rPr b="0" lang="en-US" sz="1800" spc="-1" strike="noStrike">
                <a:solidFill>
                  <a:srgbClr val="000000"/>
                </a:solidFill>
                <a:latin typeface="Courier New"/>
                <a:ea typeface="DejaVu Sans"/>
              </a:rPr>
              <a:t>% 3 in left, 9 and 27 in right: 27+9-3=33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34:   1  -1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35:  -1   0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36:   0   0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37:   1   0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38:  -1   1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39:   0   1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40:   1   1   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4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Zebra puzzle </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a:t>
            </a:r>
            <a:r>
              <a:rPr b="1" lang="en-US" sz="4000" spc="-1" strike="noStrike">
                <a:solidFill>
                  <a:srgbClr val="04617b"/>
                </a:solidFill>
                <a:latin typeface="Noto Sans Black"/>
                <a:ea typeface="DejaVu Sans"/>
              </a:rPr>
              <a:t>Einstein puzzle type”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Predicates</a:t>
            </a:r>
            <a:endParaRPr b="0" lang="en-US" sz="4000" spc="-1" strike="noStrike">
              <a:latin typeface="Arial"/>
            </a:endParaRPr>
          </a:p>
        </p:txBody>
      </p:sp>
      <p:sp>
        <p:nvSpPr>
          <p:cNvPr id="646"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Zebra puzzle</a:t>
            </a:r>
            <a:endParaRPr b="0" lang="en-US" sz="6000" spc="-1" strike="noStrike">
              <a:latin typeface="Arial"/>
            </a:endParaRPr>
          </a:p>
        </p:txBody>
      </p:sp>
      <p:sp>
        <p:nvSpPr>
          <p:cNvPr id="64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There are five houses, each of a different color and inhabited by men of different nationalities, with different pets, drinks, and cigarettes.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 The Englishman lives in the red house.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3. The Spaniard owns the dog.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4. Coffee is drunk in the green house.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15. The Norwegian lives next to the blue house.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Who drinks water? And who owns the zebra?</a:t>
            </a:r>
            <a:endParaRPr b="0" lang="en-US" sz="3200" spc="-1" strike="noStrike">
              <a:latin typeface="Arial"/>
            </a:endParaRPr>
          </a:p>
        </p:txBody>
      </p:sp>
    </p:spTree>
  </p:cSld>
</p:sld>
</file>

<file path=ppt/slides/slide1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Zebra puzzle: Full problem statement</a:t>
            </a:r>
            <a:endParaRPr b="0" lang="en-US" sz="2400" spc="-1" strike="noStrike">
              <a:latin typeface="Arial"/>
            </a:endParaRPr>
          </a:p>
        </p:txBody>
      </p:sp>
      <p:sp>
        <p:nvSpPr>
          <p:cNvPr id="650"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There are five houses, each of a different color and inhabited by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men of different nationalities, with different pets, drinks,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and cigarettes.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The Englishman lives in the red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The Spaniard owns the dog.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Coffee is drunk in the green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 The Ukrainian drinks tea.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The green house is immediately to the right of the ivory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The Old Gold smoker owns snails.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Kools are smoked in the yellow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Milk is drunk in the middle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The Norwegian lives in the first house on the left.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11. The man who smokes Chesterfields lives in the house next to the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man with the fox.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 Kools are smoked in the house next to the house where the horse is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kept.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 The Lucky Strike smoker drinks orange juice.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14. The Japanese smoke Parliaments.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15. The Norwegian lives next to the blue house.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NOW, who drinks water? And who owns the zebra?</a:t>
            </a:r>
            <a:endParaRPr b="0" lang="en-US" sz="1800" spc="-1" strike="noStrike">
              <a:latin typeface="Arial"/>
            </a:endParaRPr>
          </a:p>
        </p:txBody>
      </p:sp>
      <p:sp>
        <p:nvSpPr>
          <p:cNvPr id="65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Zebra puzzle: The setup, including helper predicates</a:t>
            </a:r>
            <a:endParaRPr b="0" lang="en-US" sz="2400" spc="-1" strike="noStrike">
              <a:latin typeface="Arial"/>
            </a:endParaRPr>
          </a:p>
        </p:txBody>
      </p:sp>
      <p:sp>
        <p:nvSpPr>
          <p:cNvPr id="653"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enum Nationalities= {English,Spanish,Ukrainian,Norwegian,Japanese};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Colours      = {Red,Green,Ivory,Yellow,Blue};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Animals      = {Dog,Fox,Horse,Zebra,Snails};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Drinks       = {Coffee,Tea,Milk,OrangeJuice,Water};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Cigarettes   = {OldGold,Kools,Chesterfields,LuckyStrike,Parliaments};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set of int: Houses= 1..5;</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array[Nationalities] of var Houses: nation;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array[Colours] of var Houses: colour;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array[Animals] of var Houses: animal;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array[Drinks] of var Houses: drink;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array[Cigarettes] of var Houses: smoke;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Helper predicates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 nextto(var Houses:h1, var Houses:h2) =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h1 == h2 + 1 \/ h2 == h1 + 1; </a:t>
            </a:r>
            <a:r>
              <a:rPr b="0" lang="en-US" sz="1800" spc="-1" strike="noStrike">
                <a:solidFill>
                  <a:srgbClr val="000000"/>
                </a:solidFill>
                <a:latin typeface="Courier New"/>
                <a:ea typeface="DejaVu Sans"/>
              </a:rPr>
              <a:t>% or abs(h1-h2) = 1</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a:t>
            </a:r>
            <a:r>
              <a:rPr b="0" lang="en-US" sz="1800" spc="-1" strike="noStrike">
                <a:solidFill>
                  <a:srgbClr val="000000"/>
                </a:solidFill>
                <a:latin typeface="Courier New"/>
                <a:ea typeface="DejaVu Sans"/>
              </a:rPr>
              <a:t> rightof(var Houses:h1, var Houses:h2) = h1 == h2 + 1;</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a:t>
            </a:r>
            <a:r>
              <a:rPr b="0" lang="en-US" sz="1800" spc="-1" strike="noStrike">
                <a:solidFill>
                  <a:srgbClr val="000000"/>
                </a:solidFill>
                <a:latin typeface="Courier New"/>
                <a:ea typeface="DejaVu Sans"/>
              </a:rPr>
              <a:t> middle(var Houses:h) = h == 3;</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a:t>
            </a:r>
            <a:r>
              <a:rPr b="0" lang="en-US" sz="1800" spc="-1" strike="noStrike">
                <a:solidFill>
                  <a:srgbClr val="000000"/>
                </a:solidFill>
                <a:latin typeface="Courier New"/>
                <a:ea typeface="DejaVu Sans"/>
              </a:rPr>
              <a:t> left(var Houses:h) = h = 1;</a:t>
            </a:r>
            <a:endParaRPr b="0" lang="en-US" sz="1800" spc="-1" strike="noStrike">
              <a:latin typeface="Arial"/>
            </a:endParaRPr>
          </a:p>
        </p:txBody>
      </p:sp>
      <p:sp>
        <p:nvSpPr>
          <p:cNvPr id="65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Zebra puzzle: Constraints (full)</a:t>
            </a:r>
            <a:endParaRPr b="0" lang="en-US" sz="2400" spc="-1" strike="noStrike">
              <a:latin typeface="Arial"/>
            </a:endParaRPr>
          </a:p>
        </p:txBody>
      </p:sp>
      <p:sp>
        <p:nvSpPr>
          <p:cNvPr id="656"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all_different(nation) /\ all_different(colour)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all_different(animal) /\ all_different(drink)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all_different(smoke)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nation[English] = colour[Red] /\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nation[Spanish] = animal[Dog] /\ %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drink[Coffee] = colour[Green] /\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nation[Ukrainian] = drink[Tea] /\ %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rightof(colour[Green], colour[Ivory]) /\ % 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smoke[OldGold] = animal[Snails] /\ %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smoke[Kools] = colour[Yellow] /\ %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middle(drink[Milk]) /\ % 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left(nation[Norwegian]) /\ %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nextto(smoke[Chesterfields], animal[Fox]) /\ % 11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nextto(smoke[Kools], animal[Horse]) /\ % 12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smoke[LuckyStrike] = drink[OrangeJuice] /\ % 13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nation[Japanese] = smoke[Parliaments] /\ % 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nextto(nation[Norwegian], colour[Blue]); % 15</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p:txBody>
      </p:sp>
      <p:sp>
        <p:nvSpPr>
          <p:cNvPr id="65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Zebra puzzle: Constraints (selected)</a:t>
            </a:r>
            <a:endParaRPr b="0" lang="en-US" sz="2400" spc="-1" strike="noStrike">
              <a:latin typeface="Arial"/>
            </a:endParaRPr>
          </a:p>
        </p:txBody>
      </p:sp>
      <p:sp>
        <p:nvSpPr>
          <p:cNvPr id="659"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2. The Englishman lives in the red house.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nation[English] = colour[Red]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b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6. The green house is immediately to the right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of the ivory house.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rightof(colour[Green], colour[Ivory]) /\ </a:t>
            </a:r>
            <a:b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9. Milk is drunk in the middle house.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middle(drink[Milk]) /\ </a:t>
            </a:r>
            <a:b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10. The Norwegian lives in the first house on the left.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left(nation[Norwegian])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6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Zebra: solution</a:t>
            </a:r>
            <a:endParaRPr b="0" lang="en-US" sz="2400" spc="-1" strike="noStrike">
              <a:latin typeface="Arial"/>
            </a:endParaRPr>
          </a:p>
        </p:txBody>
      </p:sp>
      <p:sp>
        <p:nvSpPr>
          <p:cNvPr id="662"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nation=[English:3, Spanish:4, Ukrainian:2, </a:t>
            </a:r>
            <a:r>
              <a:rPr b="1" lang="en-US" sz="1800" spc="-1" strike="noStrike">
                <a:solidFill>
                  <a:srgbClr val="000000"/>
                </a:solidFill>
                <a:latin typeface="Courier New"/>
                <a:ea typeface="DejaVu Sans"/>
              </a:rPr>
              <a:t>Norwegian:1</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Japanese:5</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colour=[Red:3, Green:5, Ivory:4, Yellow:1, Blue:2];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animal=[Dog:4, Fox:1, Horse:2, </a:t>
            </a:r>
            <a:r>
              <a:rPr b="1" lang="en-US" sz="1800" spc="-1" strike="noStrike">
                <a:solidFill>
                  <a:srgbClr val="000000"/>
                </a:solidFill>
                <a:latin typeface="Courier New"/>
                <a:ea typeface="DejaVu Sans"/>
              </a:rPr>
              <a:t>Zebra:5</a:t>
            </a:r>
            <a:r>
              <a:rPr b="0" lang="en-US" sz="1800" spc="-1" strike="noStrike">
                <a:solidFill>
                  <a:srgbClr val="000000"/>
                </a:solidFill>
                <a:latin typeface="Courier New"/>
                <a:ea typeface="DejaVu Sans"/>
              </a:rPr>
              <a:t>, Snails:3];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Drink =[Coffee:5, Tea:2, Milk: 3, OrangeJuice: 4, </a:t>
            </a:r>
            <a:r>
              <a:rPr b="1" lang="en-US" sz="1800" spc="-1" strike="noStrike">
                <a:solidFill>
                  <a:srgbClr val="000000"/>
                </a:solidFill>
                <a:latin typeface="Courier New"/>
                <a:ea typeface="DejaVu Sans"/>
              </a:rPr>
              <a:t>Water:1</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Smoke =[OldGold:3, Kools:1, Chesterfields:2, LuckyStrike:4, Parliaments:5];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Norwegian drinks water: Drink Water = 1 → Nation 1 = Norwegian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Japanese owns the Zebra: Animal Zebra = 5 → Nation 5 = Japanese</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66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SEND+MORE=MONEY</a:t>
            </a:r>
            <a:endParaRPr b="0" lang="en-US" sz="6000" spc="-1" strike="noStrike">
              <a:latin typeface="Arial"/>
            </a:endParaRPr>
          </a:p>
        </p:txBody>
      </p:sp>
      <p:sp>
        <p:nvSpPr>
          <p:cNvPr id="20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Assign a distinct digit (0..9) to each of the letters (S,E,N,D,M,O,R,Y)</a:t>
            </a:r>
            <a:r>
              <a:rPr b="0" lang="en-US" sz="1800" spc="-1" strike="noStrike">
                <a:solidFill>
                  <a:srgbClr val="000000"/>
                </a:solidFill>
                <a:latin typeface="Arial"/>
                <a:ea typeface="DejaVu Sans"/>
              </a:rPr>
              <a:t> </a:t>
            </a:r>
            <a:r>
              <a:rPr b="0" lang="en-US" sz="3200" spc="-1" strike="noStrike">
                <a:solidFill>
                  <a:srgbClr val="000000"/>
                </a:solidFill>
                <a:latin typeface="Noto Sans Regular"/>
                <a:ea typeface="DejaVu Sans"/>
              </a:rPr>
              <a:t>so this equation is satisfied:</a:t>
            </a:r>
            <a:br/>
            <a:br/>
            <a:r>
              <a:rPr b="0" lang="en-US" sz="3200" spc="-1" strike="noStrike">
                <a:solidFill>
                  <a:srgbClr val="000000"/>
                </a:solidFill>
                <a:latin typeface="Noto Sans Regular"/>
                <a:ea typeface="DejaVu Sans"/>
              </a:rPr>
              <a:t>    SEND+MORE=MONEY</a:t>
            </a:r>
            <a:br/>
            <a:br/>
            <a:r>
              <a:rPr b="0" lang="en-US" sz="3200" spc="-1" strike="noStrike">
                <a:solidFill>
                  <a:srgbClr val="000000"/>
                </a:solidFill>
                <a:latin typeface="Noto Sans Regular"/>
                <a:ea typeface="DejaVu Sans"/>
              </a:rPr>
              <a:t>with S and M &gt; 0</a:t>
            </a:r>
            <a:endParaRPr b="0" lang="en-US" sz="3200" spc="-1" strike="noStrike">
              <a:latin typeface="Arial"/>
            </a:endParaRPr>
          </a:p>
        </p:txBody>
      </p:sp>
    </p:spTree>
  </p:cSld>
</p:sld>
</file>

<file path=ppt/slides/slide1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Langford’s number problem</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Element, Symmetry breaking</a:t>
            </a:r>
            <a:endParaRPr b="0" lang="en-US" sz="4000" spc="-1" strike="noStrike">
              <a:latin typeface="Arial"/>
            </a:endParaRPr>
          </a:p>
        </p:txBody>
      </p:sp>
      <p:sp>
        <p:nvSpPr>
          <p:cNvPr id="665"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1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Langford’s number problem</a:t>
            </a:r>
            <a:endParaRPr b="0" lang="en-US" sz="6000" spc="-1" strike="noStrike">
              <a:latin typeface="Arial"/>
            </a:endParaRPr>
          </a:p>
        </p:txBody>
      </p:sp>
      <p:sp>
        <p:nvSpPr>
          <p:cNvPr id="66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Langford's number problem (CSP lib problem 24)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http://www.csplib.org/prob/prob024/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http://www.dialectrix.com/langford.html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Arrange 2 sets of positive integers 1..k to a sequence, such that, following the first occurence of an integer i,  each subsequent occurrence of i, appears i+1 indices later than the last.  </a:t>
            </a:r>
            <a:br/>
            <a:r>
              <a:rPr b="0" lang="en-US" sz="3200" spc="-1" strike="noStrike">
                <a:solidFill>
                  <a:srgbClr val="000000"/>
                </a:solidFill>
                <a:latin typeface="Noto Sans Regular"/>
                <a:ea typeface="DejaVu Sans"/>
              </a:rPr>
              <a:t>For example, for k=4, a solution would be   41</a:t>
            </a:r>
            <a:r>
              <a:rPr b="0" lang="en-US" sz="3200" spc="-1" strike="noStrike">
                <a:solidFill>
                  <a:srgbClr val="ed1c24"/>
                </a:solidFill>
                <a:latin typeface="Noto Sans Regular"/>
                <a:ea typeface="DejaVu Sans"/>
              </a:rPr>
              <a:t>3</a:t>
            </a:r>
            <a:r>
              <a:rPr b="0" lang="en-US" sz="3200" spc="-1" strike="noStrike">
                <a:solidFill>
                  <a:srgbClr val="72bf44"/>
                </a:solidFill>
                <a:latin typeface="Noto Sans Regular"/>
                <a:ea typeface="DejaVu Sans"/>
              </a:rPr>
              <a:t>124</a:t>
            </a:r>
            <a:r>
              <a:rPr b="0" lang="en-US" sz="3200" spc="-1" strike="noStrike">
                <a:solidFill>
                  <a:srgbClr val="ed1c24"/>
                </a:solidFill>
                <a:latin typeface="Noto Sans Regular"/>
                <a:ea typeface="DejaVu Sans"/>
              </a:rPr>
              <a:t>3</a:t>
            </a:r>
            <a:r>
              <a:rPr b="0" lang="en-US" sz="3200" spc="-1" strike="noStrike">
                <a:solidFill>
                  <a:srgbClr val="000000"/>
                </a:solidFill>
                <a:latin typeface="Noto Sans Regular"/>
                <a:ea typeface="DejaVu Sans"/>
              </a:rPr>
              <a:t>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K=12: 1,9,1,8,</a:t>
            </a:r>
            <a:r>
              <a:rPr b="0" lang="en-US" sz="3200" spc="-1" strike="noStrike">
                <a:solidFill>
                  <a:srgbClr val="ed1c24"/>
                </a:solidFill>
                <a:latin typeface="Noto Sans Regular"/>
                <a:ea typeface="DejaVu Sans"/>
              </a:rPr>
              <a:t>3</a:t>
            </a:r>
            <a:r>
              <a:rPr b="0" lang="en-US" sz="3200" spc="-1" strike="noStrike">
                <a:solidFill>
                  <a:srgbClr val="000000"/>
                </a:solidFill>
                <a:latin typeface="Noto Sans Regular"/>
                <a:ea typeface="DejaVu Sans"/>
              </a:rPr>
              <a:t>,</a:t>
            </a:r>
            <a:r>
              <a:rPr b="0" lang="en-US" sz="3200" spc="-1" strike="noStrike">
                <a:solidFill>
                  <a:srgbClr val="72bf44"/>
                </a:solidFill>
                <a:latin typeface="Noto Sans Regular"/>
                <a:ea typeface="DejaVu Sans"/>
              </a:rPr>
              <a:t>12,10,11</a:t>
            </a:r>
            <a:r>
              <a:rPr b="0" lang="en-US" sz="3200" spc="-1" strike="noStrike">
                <a:solidFill>
                  <a:srgbClr val="000000"/>
                </a:solidFill>
                <a:latin typeface="Noto Sans Regular"/>
                <a:ea typeface="DejaVu Sans"/>
              </a:rPr>
              <a:t>,</a:t>
            </a:r>
            <a:r>
              <a:rPr b="0" lang="en-US" sz="3200" spc="-1" strike="noStrike">
                <a:solidFill>
                  <a:srgbClr val="ed1c24"/>
                </a:solidFill>
                <a:latin typeface="Noto Sans Regular"/>
                <a:ea typeface="DejaVu Sans"/>
              </a:rPr>
              <a:t>3</a:t>
            </a:r>
            <a:r>
              <a:rPr b="0" lang="en-US" sz="3200" spc="-1" strike="noStrike">
                <a:solidFill>
                  <a:srgbClr val="000000"/>
                </a:solidFill>
                <a:latin typeface="Noto Sans Regular"/>
                <a:ea typeface="DejaVu Sans"/>
              </a:rPr>
              <a:t>,4,5,9,8,7,4,6,5,10,12,11,2,7,6,2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Only for k mod 4 == 0 or k mod 4 == 3</a:t>
            </a:r>
            <a:endParaRPr b="0" lang="en-US" sz="3200" spc="-1" strike="noStrike">
              <a:latin typeface="Arial"/>
            </a:endParaRPr>
          </a:p>
        </p:txBody>
      </p:sp>
    </p:spTree>
  </p:cSld>
</p:sld>
</file>

<file path=ppt/slides/slide1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Langford’s number problem</a:t>
            </a:r>
            <a:endParaRPr b="0" lang="en-US" sz="6000" spc="-1" strike="noStrike">
              <a:latin typeface="Arial"/>
            </a:endParaRPr>
          </a:p>
        </p:txBody>
      </p:sp>
      <p:sp>
        <p:nvSpPr>
          <p:cNvPr id="66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Two decision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Positions:  for each index in 1..k: each subsequent occurrence of i, appears i+1 indices later than the last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Solution: Place the (two) i’s in the assigned positions</a:t>
            </a:r>
            <a:endParaRPr b="0" lang="en-US" sz="3200" spc="-1" strike="noStrike">
              <a:latin typeface="Arial"/>
            </a:endParaRPr>
          </a:p>
        </p:txBody>
      </p:sp>
    </p:spTree>
  </p:cSld>
</p:sld>
</file>

<file path=ppt/slides/slide1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Langford’s problem: The model</a:t>
            </a:r>
            <a:endParaRPr b="0" lang="en-US" sz="2400" spc="-1" strike="noStrike">
              <a:latin typeface="Arial"/>
            </a:endParaRPr>
          </a:p>
        </p:txBody>
      </p:sp>
      <p:sp>
        <p:nvSpPr>
          <p:cNvPr id="67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k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set of int: pos_domain = 1..2*k;          % domain of the positions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array[pos_domain] of var pos_domain: pos; % the positions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array[pos_domain] of var 1..k: sol;       % the solution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positions: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“each subsequent occurrence of i, appears i+1 indices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later than the last”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pos[i+k] = pos[i] + i+1 </a:t>
            </a:r>
            <a:r>
              <a:rPr b="0" lang="en-US" sz="1800" spc="-1" strike="noStrike">
                <a:solidFill>
                  <a:srgbClr val="000000"/>
                </a:solidFill>
                <a:latin typeface="Courier New"/>
                <a:ea typeface="DejaVu Sans"/>
              </a:rPr>
              <a:t>/\ </a:t>
            </a:r>
            <a:b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all_different(pos)      /\</a:t>
            </a:r>
            <a:b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solution: the values in pos[i] and pos[k+i] should both </a:t>
            </a:r>
            <a:br/>
            <a:r>
              <a:rPr b="0" lang="en-US" sz="1800" spc="-1" strike="noStrike">
                <a:solidFill>
                  <a:srgbClr val="000000"/>
                </a:solidFill>
                <a:latin typeface="Courier New"/>
                <a:ea typeface="DejaVu Sans"/>
              </a:rPr>
              <a:t>    % have the value 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sol[pos[i]]</a:t>
            </a:r>
            <a:r>
              <a:rPr b="1" lang="en-US" sz="1800" spc="-1" strike="noStrike">
                <a:solidFill>
                  <a:srgbClr val="ff0000"/>
                </a:solidFill>
                <a:latin typeface="Courier New"/>
                <a:ea typeface="DejaVu Sans"/>
              </a:rPr>
              <a:t> </a:t>
            </a:r>
            <a:r>
              <a:rPr b="1" lang="en-US" sz="1800" spc="-1" strike="noStrike">
                <a:solidFill>
                  <a:srgbClr val="000000"/>
                </a:solidFill>
                <a:latin typeface="Courier New"/>
                <a:ea typeface="DejaVu Sans"/>
              </a:rPr>
              <a:t>  = i</a:t>
            </a:r>
            <a:r>
              <a:rPr b="0" lang="en-US" sz="1800" spc="-1" strike="noStrike">
                <a:solidFill>
                  <a:srgbClr val="000000"/>
                </a:solidFill>
                <a:latin typeface="Courier New"/>
                <a:ea typeface="DejaVu Sans"/>
              </a:rPr>
              <a:t>       /\ % element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sol[pos[k+i]]</a:t>
            </a:r>
            <a:r>
              <a:rPr b="1" lang="en-US" sz="1800" spc="-1" strike="noStrike">
                <a:solidFill>
                  <a:srgbClr val="ff0000"/>
                </a:solidFill>
                <a:latin typeface="Courier New"/>
                <a:ea typeface="DejaVu Sans"/>
              </a:rPr>
              <a:t> </a:t>
            </a:r>
            <a:r>
              <a:rPr b="1" lang="en-US" sz="1800" spc="-1" strike="noStrike">
                <a:solidFill>
                  <a:srgbClr val="000000"/>
                </a:solidFill>
                <a:latin typeface="Courier New"/>
                <a:ea typeface="DejaVu Sans"/>
              </a:rPr>
              <a:t>= i</a:t>
            </a:r>
            <a:r>
              <a:rPr b="0" lang="en-US" sz="1800" spc="-1" strike="noStrike">
                <a:solidFill>
                  <a:srgbClr val="000000"/>
                </a:solidFill>
                <a:latin typeface="Courier New"/>
                <a:ea typeface="DejaVu Sans"/>
              </a:rPr>
              <a:t>          % element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symmetry breaking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sol[1] &lt; sol[2*k]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67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Langford’s problem: Element</a:t>
            </a:r>
            <a:endParaRPr b="0" lang="en-US" sz="2400" spc="-1" strike="noStrike">
              <a:latin typeface="Arial"/>
            </a:endParaRPr>
          </a:p>
        </p:txBody>
      </p:sp>
      <p:sp>
        <p:nvSpPr>
          <p:cNvPr id="674"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pos[i+k] = pos[i] + i+1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sol[pos[i]]</a:t>
            </a:r>
            <a:r>
              <a:rPr b="1" lang="en-US" sz="1800" spc="-1" strike="noStrike">
                <a:solidFill>
                  <a:srgbClr val="ff0000"/>
                </a:solidFill>
                <a:latin typeface="Courier New"/>
                <a:ea typeface="DejaVu Sans"/>
              </a:rPr>
              <a:t> </a:t>
            </a:r>
            <a:r>
              <a:rPr b="1" lang="en-US" sz="1800" spc="-1" strike="noStrike">
                <a:solidFill>
                  <a:srgbClr val="000000"/>
                </a:solidFill>
                <a:latin typeface="Courier New"/>
                <a:ea typeface="DejaVu Sans"/>
              </a:rPr>
              <a:t>  = i</a:t>
            </a:r>
            <a:r>
              <a:rPr b="0" lang="en-US" sz="1800" spc="-1" strike="noStrike">
                <a:solidFill>
                  <a:srgbClr val="000000"/>
                </a:solidFill>
                <a:latin typeface="Courier New"/>
                <a:ea typeface="DejaVu Sans"/>
              </a:rPr>
              <a:t>       /\ % element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sol[pos[k+i]]</a:t>
            </a:r>
            <a:r>
              <a:rPr b="1" lang="en-US" sz="1800" spc="-1" strike="noStrike">
                <a:solidFill>
                  <a:srgbClr val="ff0000"/>
                </a:solidFill>
                <a:latin typeface="Courier New"/>
                <a:ea typeface="DejaVu Sans"/>
              </a:rPr>
              <a:t> </a:t>
            </a:r>
            <a:r>
              <a:rPr b="1" lang="en-US" sz="1800" spc="-1" strike="noStrike">
                <a:solidFill>
                  <a:srgbClr val="000000"/>
                </a:solidFill>
                <a:latin typeface="Courier New"/>
                <a:ea typeface="DejaVu Sans"/>
              </a:rPr>
              <a:t>= i</a:t>
            </a:r>
            <a:r>
              <a:rPr b="0" lang="en-US" sz="1800" spc="-1" strike="noStrike">
                <a:solidFill>
                  <a:srgbClr val="000000"/>
                </a:solidFill>
                <a:latin typeface="Courier New"/>
                <a:ea typeface="DejaVu Sans"/>
              </a:rPr>
              <a:t>          % element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67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76" name="CustomShape 4"/>
          <p:cNvSpPr/>
          <p:nvPr/>
        </p:nvSpPr>
        <p:spPr>
          <a:xfrm>
            <a:off x="1188720" y="4389120"/>
            <a:ext cx="7129800" cy="5997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Ensure that for the two positions pos[i] and pos[k+i] (with k indices apart), the solution (sol) in these positions should both have the value of i.</a:t>
            </a:r>
            <a:endParaRPr b="0" lang="en-US" sz="1800" spc="-1" strike="noStrike">
              <a:latin typeface="Arial"/>
            </a:endParaRPr>
          </a:p>
        </p:txBody>
      </p:sp>
    </p:spTree>
  </p:cSld>
</p:sld>
</file>

<file path=ppt/slides/slide1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Langford’s problem: Solution (k=4)</a:t>
            </a:r>
            <a:endParaRPr b="0" lang="en-US" sz="2400" spc="-1" strike="noStrike">
              <a:latin typeface="Arial"/>
            </a:endParaRPr>
          </a:p>
        </p:txBody>
      </p:sp>
      <p:sp>
        <p:nvSpPr>
          <p:cNvPr id="67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position: [5, 1, 2, 3, 7, 4, 6,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solution: [2, 3, 4, 2, 1, 3, 1,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67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Langford’s problem: Solution (k=4)</a:t>
            </a:r>
            <a:endParaRPr b="0" lang="en-US" sz="2400" spc="-1" strike="noStrike">
              <a:latin typeface="Arial"/>
            </a:endParaRPr>
          </a:p>
        </p:txBody>
      </p:sp>
      <p:sp>
        <p:nvSpPr>
          <p:cNvPr id="68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1  2  3  4  1  2  3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position: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1, 2, 3,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4, 6,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solution: [2, 3, 4, 2,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 5 → sol[5] = </a:t>
            </a:r>
            <a:r>
              <a:rPr b="1" lang="en-US" sz="1800" spc="-1" strike="noStrike">
                <a:solidFill>
                  <a:srgbClr val="000000"/>
                </a:solidFill>
                <a:latin typeface="Courier New"/>
                <a:ea typeface="DejaVu Sans"/>
              </a:rPr>
              <a:t>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pos[2] = 1 → sol[1]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pos[3] = 2 → sol[2] =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pos[4] = 3 → sol[3] = 4</a:t>
            </a:r>
            <a:endParaRPr b="0" lang="en-US" sz="1800" spc="-1" strike="noStrike">
              <a:latin typeface="Arial"/>
            </a:endParaRPr>
          </a:p>
          <a:p>
            <a:pPr>
              <a:lnSpc>
                <a:spcPct val="93000"/>
              </a:lnSpc>
            </a:pPr>
            <a:br/>
            <a:r>
              <a:rPr b="0" lang="en-US" sz="1800" spc="-1" strike="noStrike">
                <a:solidFill>
                  <a:srgbClr val="000000"/>
                </a:solidFill>
                <a:latin typeface="Courier New"/>
                <a:ea typeface="DejaVu Sans"/>
              </a:rPr>
              <a:t>% pos[i+k] = pos[i] + i+1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+4=5] = 7 (5+</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+1) → sol[7] = </a:t>
            </a:r>
            <a:r>
              <a:rPr b="1" lang="en-US" sz="1800" spc="-1" strike="noStrike">
                <a:solidFill>
                  <a:srgbClr val="000000"/>
                </a:solidFill>
                <a:latin typeface="Courier New"/>
                <a:ea typeface="DejaVu Sans"/>
              </a:rPr>
              <a:t>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pos[2+4=6] = 4 (1+</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+1) → sol[4]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pos[3+4=7] = 6 (2+</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+1)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sol[6] =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pos[4+4=8] = 8 (3+</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+1) → sol[8] =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sol[pos[i]]</a:t>
            </a:r>
            <a:r>
              <a:rPr b="0" lang="en-US" sz="1800" spc="-1" strike="noStrike">
                <a:solidFill>
                  <a:srgbClr val="ff0000"/>
                </a:solidFill>
                <a:latin typeface="Courier New"/>
                <a:ea typeface="DejaVu Sans"/>
              </a:rPr>
              <a:t> </a:t>
            </a:r>
            <a:r>
              <a:rPr b="0" lang="en-US" sz="1800" spc="-1" strike="noStrike">
                <a:solidFill>
                  <a:srgbClr val="000000"/>
                </a:solidFill>
                <a:latin typeface="Courier New"/>
                <a:ea typeface="DejaVu Sans"/>
              </a:rPr>
              <a:t>  = 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sol[pos[i+k]]</a:t>
            </a:r>
            <a:r>
              <a:rPr b="0" lang="en-US" sz="1800" spc="-1" strike="noStrike">
                <a:solidFill>
                  <a:srgbClr val="ff0000"/>
                </a:solidFill>
                <a:latin typeface="Courier New"/>
                <a:ea typeface="DejaVu Sans"/>
              </a:rPr>
              <a:t> </a:t>
            </a:r>
            <a:r>
              <a:rPr b="0" lang="en-US" sz="1800" spc="-1" strike="noStrike">
                <a:solidFill>
                  <a:srgbClr val="000000"/>
                </a:solidFill>
                <a:latin typeface="Courier New"/>
                <a:ea typeface="DejaVu Sans"/>
              </a:rPr>
              <a:t>= i</a:t>
            </a:r>
            <a:endParaRPr b="0" lang="en-US" sz="1800" spc="-1" strike="noStrike">
              <a:latin typeface="Arial"/>
            </a:endParaRPr>
          </a:p>
          <a:p>
            <a:pPr>
              <a:lnSpc>
                <a:spcPct val="93000"/>
              </a:lnSpc>
            </a:pPr>
            <a:endParaRPr b="0" lang="en-US" sz="1800" spc="-1" strike="noStrike">
              <a:latin typeface="Arial"/>
            </a:endParaRPr>
          </a:p>
        </p:txBody>
      </p:sp>
      <p:sp>
        <p:nvSpPr>
          <p:cNvPr id="68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683" name="Line 4"/>
          <p:cNvSpPr/>
          <p:nvPr/>
        </p:nvSpPr>
        <p:spPr>
          <a:xfrm>
            <a:off x="2926080" y="2194560"/>
            <a:ext cx="1463040" cy="182880"/>
          </a:xfrm>
          <a:prstGeom prst="line">
            <a:avLst/>
          </a:prstGeom>
          <a:ln>
            <a:solidFill>
              <a:srgbClr val="000000"/>
            </a:solidFill>
            <a:tailEnd len="med" type="triangle" w="med"/>
          </a:ln>
        </p:spPr>
        <p:style>
          <a:lnRef idx="0"/>
          <a:fillRef idx="0"/>
          <a:effectRef idx="0"/>
          <a:fontRef idx="minor"/>
        </p:style>
      </p:sp>
      <p:sp>
        <p:nvSpPr>
          <p:cNvPr id="684" name="Line 5"/>
          <p:cNvSpPr/>
          <p:nvPr/>
        </p:nvSpPr>
        <p:spPr>
          <a:xfrm>
            <a:off x="4572000" y="2194560"/>
            <a:ext cx="731520" cy="182880"/>
          </a:xfrm>
          <a:prstGeom prst="line">
            <a:avLst/>
          </a:prstGeom>
          <a:ln>
            <a:solidFill>
              <a:srgbClr val="000000"/>
            </a:solidFill>
            <a:tailEnd len="med" type="triangle" w="med"/>
          </a:ln>
        </p:spPr>
        <p:style>
          <a:lnRef idx="0"/>
          <a:fillRef idx="0"/>
          <a:effectRef idx="0"/>
          <a:fontRef idx="minor"/>
        </p:style>
      </p:sp>
    </p:spTree>
  </p:cSld>
</p:sld>
</file>

<file path=ppt/slides/slide1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Element constraint</a:t>
            </a:r>
            <a:endParaRPr b="0" lang="en-US" sz="6000" spc="-1" strike="noStrike">
              <a:latin typeface="Arial"/>
            </a:endParaRPr>
          </a:p>
        </p:txBody>
      </p:sp>
      <p:sp>
        <p:nvSpPr>
          <p:cNvPr id="68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One of the most common and powerful constraint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Z = X[Y]</a:t>
            </a:r>
            <a:br/>
            <a:r>
              <a:rPr b="0" lang="en-US" sz="3200" spc="-1" strike="noStrike">
                <a:solidFill>
                  <a:srgbClr val="000000"/>
                </a:solidFill>
                <a:latin typeface="Noto Sans Regular"/>
                <a:ea typeface="DejaVu Sans"/>
              </a:rPr>
              <a:t>where X is an array of decision variables , Y and Z are decision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X and Z → Y  (reversibility)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pairs of Zs and Ys → X</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2D arrays: V = X[Y,Z]</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other CP systems: element(Y,X,Z)</a:t>
            </a:r>
            <a:endParaRPr b="0" lang="en-US" sz="3200" spc="-1" strike="noStrike">
              <a:latin typeface="Arial"/>
            </a:endParaRPr>
          </a:p>
        </p:txBody>
      </p:sp>
    </p:spTree>
  </p:cSld>
</p:sld>
</file>

<file path=ppt/slides/slide1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Symmetry breaking</a:t>
            </a:r>
            <a:endParaRPr b="0" lang="en-US" sz="6000" spc="-1" strike="noStrike">
              <a:latin typeface="Arial"/>
            </a:endParaRPr>
          </a:p>
        </p:txBody>
      </p:sp>
      <p:sp>
        <p:nvSpPr>
          <p:cNvPr id="68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Pruning symmetric solutions can speed up the solve time.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n=4, there are two symmetric solutions and we remove one of them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sol[1] &lt; sol[2*k]</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solution: [</a:t>
            </a:r>
            <a:r>
              <a:rPr b="1" lang="en-US" sz="3200" spc="-1" strike="noStrike">
                <a:solidFill>
                  <a:srgbClr val="000000"/>
                </a:solidFill>
                <a:latin typeface="Noto Sans Regular"/>
                <a:ea typeface="DejaVu Sans"/>
              </a:rPr>
              <a:t>2</a:t>
            </a:r>
            <a:r>
              <a:rPr b="0" lang="en-US" sz="3200" spc="-1" strike="noStrike">
                <a:solidFill>
                  <a:srgbClr val="000000"/>
                </a:solidFill>
                <a:latin typeface="Noto Sans Regular"/>
                <a:ea typeface="DejaVu Sans"/>
              </a:rPr>
              <a:t>, 3, 4, 2, 1, 3, 1, </a:t>
            </a:r>
            <a:r>
              <a:rPr b="1" lang="en-US" sz="3200" spc="-1" strike="noStrike">
                <a:solidFill>
                  <a:srgbClr val="000000"/>
                </a:solidFill>
                <a:latin typeface="Noto Sans Regular"/>
                <a:ea typeface="DejaVu Sans"/>
              </a:rPr>
              <a:t>4</a:t>
            </a:r>
            <a:r>
              <a:rPr b="0" lang="en-US" sz="3200" spc="-1" strike="noStrike">
                <a:solidFill>
                  <a:srgbClr val="000000"/>
                </a:solidFill>
                <a:latin typeface="Noto Sans Regular"/>
                <a:ea typeface="DejaVu Sans"/>
              </a:rPr>
              <a:t>]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solution: [</a:t>
            </a:r>
            <a:r>
              <a:rPr b="1" lang="en-US" sz="3200" spc="-1" strike="noStrike">
                <a:solidFill>
                  <a:srgbClr val="000000"/>
                </a:solidFill>
                <a:latin typeface="Noto Sans Regular"/>
                <a:ea typeface="DejaVu Sans"/>
              </a:rPr>
              <a:t>4</a:t>
            </a:r>
            <a:r>
              <a:rPr b="0" lang="en-US" sz="3200" spc="-1" strike="noStrike">
                <a:solidFill>
                  <a:srgbClr val="000000"/>
                </a:solidFill>
                <a:latin typeface="Noto Sans Regular"/>
                <a:ea typeface="DejaVu Sans"/>
              </a:rPr>
              <a:t>, 1, 3, 1, 2, 4, 3, </a:t>
            </a:r>
            <a:r>
              <a:rPr b="1" lang="en-US" sz="3200" spc="-1" strike="noStrike">
                <a:solidFill>
                  <a:srgbClr val="000000"/>
                </a:solidFill>
                <a:latin typeface="Noto Sans Regular"/>
                <a:ea typeface="DejaVu Sans"/>
              </a:rPr>
              <a:t>2</a:t>
            </a:r>
            <a:r>
              <a:rPr b="0" lang="en-US" sz="3200" spc="-1" strike="noStrike">
                <a:solidFill>
                  <a:srgbClr val="000000"/>
                </a:solidFill>
                <a:latin typeface="Noto Sans Regular"/>
                <a:ea typeface="DejaVu Sans"/>
              </a:rPr>
              <a:t>]  This is removed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Global constraints for symmetry breaking:</a:t>
            </a:r>
            <a:r>
              <a:rPr b="0" lang="en-US" sz="1800" spc="-1" strike="noStrike">
                <a:solidFill>
                  <a:srgbClr val="000000"/>
                </a:solidFill>
                <a:latin typeface="Arial"/>
                <a:ea typeface="DejaVu Sans"/>
              </a:rPr>
              <a:t> </a:t>
            </a:r>
            <a:r>
              <a:rPr b="0" lang="en-US" sz="3200" spc="-1" strike="noStrike">
                <a:solidFill>
                  <a:srgbClr val="000000"/>
                </a:solidFill>
                <a:latin typeface="Noto Sans Regular"/>
                <a:ea typeface="DejaVu Sans"/>
              </a:rPr>
              <a:t>increasing, decreasing, lex_lt, lex2,</a:t>
            </a:r>
            <a:r>
              <a:rPr b="0" lang="en-US" sz="1800" spc="-1" strike="noStrike">
                <a:solidFill>
                  <a:srgbClr val="000000"/>
                </a:solidFill>
                <a:latin typeface="Arial"/>
                <a:ea typeface="DejaVu Sans"/>
              </a:rPr>
              <a:t> </a:t>
            </a:r>
            <a:r>
              <a:rPr b="0" lang="en-US" sz="3200" spc="-1" strike="noStrike">
                <a:solidFill>
                  <a:srgbClr val="000000"/>
                </a:solidFill>
                <a:latin typeface="Noto Sans Regular"/>
                <a:ea typeface="DejaVu Sans"/>
              </a:rPr>
              <a:t>all_different_except_0, value_precede_chain</a:t>
            </a:r>
            <a:endParaRPr b="0" lang="en-US" sz="3200" spc="-1" strike="noStrike">
              <a:latin typeface="Arial"/>
            </a:endParaRPr>
          </a:p>
        </p:txBody>
      </p:sp>
    </p:spTree>
  </p:cSld>
</p:sld>
</file>

<file path=ppt/slides/slide1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Langford’s problem</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generalized</a:t>
            </a:r>
            <a:endParaRPr b="0" lang="en-US" sz="4000" spc="-1" strike="noStrike">
              <a:latin typeface="Arial"/>
            </a:endParaRPr>
          </a:p>
          <a:p>
            <a:pPr algn="ctr">
              <a:lnSpc>
                <a:spcPct val="100000"/>
              </a:lnSpc>
            </a:pPr>
            <a:endParaRPr b="0" lang="en-US" sz="4000" spc="-1" strike="noStrike">
              <a:latin typeface="Arial"/>
            </a:endParaRPr>
          </a:p>
        </p:txBody>
      </p:sp>
      <p:sp>
        <p:nvSpPr>
          <p:cNvPr id="69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Overview</a:t>
            </a:r>
            <a:endParaRPr b="0" lang="en-US" sz="4000" spc="-1" strike="noStrike">
              <a:latin typeface="Arial"/>
            </a:endParaRPr>
          </a:p>
        </p:txBody>
      </p:sp>
      <p:sp>
        <p:nvSpPr>
          <p:cNvPr id="16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SEND+MORE=MONEY: Parameters, decision variable with domains</a:t>
            </a:r>
            <a:endParaRPr b="0" lang="en-US" sz="2400" spc="-1" strike="noStrike">
              <a:latin typeface="Arial"/>
            </a:endParaRPr>
          </a:p>
        </p:txBody>
      </p:sp>
      <p:sp>
        <p:nvSpPr>
          <p:cNvPr id="20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Fixed parameter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9;  % upper bound of the domain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 with domains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var 0..N: s</a:t>
            </a:r>
            <a:r>
              <a:rPr b="0" lang="en-US" sz="1800" spc="-1" strike="noStrike">
                <a:solidFill>
                  <a:srgbClr val="000000"/>
                </a:solidFill>
                <a:latin typeface="Courier New"/>
                <a:ea typeface="DejaVu Sans"/>
              </a:rPr>
              <a:t>;   % ‘s’ can be assigned to any values between 0..9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m;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o;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y;</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0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Langford: generalized</a:t>
            </a:r>
            <a:endParaRPr b="0" lang="en-US" sz="6000" spc="-1" strike="noStrike">
              <a:latin typeface="Arial"/>
            </a:endParaRPr>
          </a:p>
        </p:txBody>
      </p:sp>
      <p:sp>
        <p:nvSpPr>
          <p:cNvPr id="69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a:lnSpc>
                <a:spcPct val="100000"/>
              </a:lnSpc>
              <a:spcAft>
                <a:spcPts val="1409"/>
              </a:spcAft>
            </a:pPr>
            <a:r>
              <a:rPr b="0" lang="en-US" sz="3200" spc="-1" strike="noStrike">
                <a:solidFill>
                  <a:srgbClr val="000000"/>
                </a:solidFill>
                <a:latin typeface="Noto Sans Regular"/>
                <a:ea typeface="DejaVu Sans"/>
              </a:rPr>
              <a:t>Langford's number problem (CSP lib problem 24)</a:t>
            </a:r>
            <a:endParaRPr b="0" lang="en-US" sz="3200" spc="-1" strike="noStrike">
              <a:latin typeface="Arial"/>
            </a:endParaRPr>
          </a:p>
          <a:p>
            <a:pPr>
              <a:lnSpc>
                <a:spcPct val="100000"/>
              </a:lnSpc>
              <a:spcAft>
                <a:spcPts val="1409"/>
              </a:spcAft>
            </a:pPr>
            <a:r>
              <a:rPr b="0" lang="en-US" sz="3200" spc="-1" strike="noStrike" u="sng">
                <a:solidFill>
                  <a:srgbClr val="0000ff"/>
                </a:solidFill>
                <a:uFillTx/>
                <a:latin typeface="Noto Sans Regular"/>
                <a:ea typeface="DejaVu Sans"/>
                <a:hlinkClick r:id="rId1"/>
              </a:rPr>
              <a:t>http://www.csplib.org/prob/prob024/</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hlinkClick r:id="rId2"/>
              </a:rPr>
              <a:t>http://www.dialectrix.com/langford.html</a:t>
            </a:r>
            <a:b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Generalized version:</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The problem generalizes to the L(k,n) problem, which is to arrange k sets of numbers 1 to n, </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so that each appearance of the number m is m numbers on from the last. </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For example, the L(3,9) problem is to arrange 3 sets of the numbers 1 to 9 so that the </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first two 1’s and the second two 1’s appear one number apart, the first two 2’s and the </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second two 2’s appear two numbers apart, etc.</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For L(3,n) there is only a solution if n mod 9 = (0,1,8)</a:t>
            </a:r>
            <a:endParaRPr b="0" lang="en-US" sz="3200" spc="-1" strike="noStrike">
              <a:latin typeface="Arial"/>
            </a:endParaRPr>
          </a:p>
          <a:p>
            <a:pPr>
              <a:lnSpc>
                <a:spcPct val="100000"/>
              </a:lnSpc>
              <a:spcAft>
                <a:spcPts val="1409"/>
              </a:spcAft>
            </a:pP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Example: L(3,9): </a:t>
            </a:r>
            <a:endParaRPr b="0" lang="en-US" sz="3200" spc="-1" strike="noStrike">
              <a:latin typeface="Arial"/>
            </a:endParaRPr>
          </a:p>
          <a:p>
            <a:pPr>
              <a:lnSpc>
                <a:spcPct val="100000"/>
              </a:lnSpc>
              <a:spcAft>
                <a:spcPts val="1409"/>
              </a:spcAft>
            </a:pPr>
            <a:r>
              <a:rPr b="0" lang="en-US" sz="3200" spc="-1" strike="noStrike">
                <a:solidFill>
                  <a:srgbClr val="000000"/>
                </a:solidFill>
                <a:latin typeface="Arial"/>
                <a:ea typeface="DejaVu Sans"/>
              </a:rPr>
              <a:t>1, 9, 1, 2, 1, 8, 2, 4, 6, 2, 7, 9, 4, 5, 8, 6, </a:t>
            </a:r>
            <a:r>
              <a:rPr b="0" lang="en-US" sz="3200" spc="-1" strike="noStrike">
                <a:solidFill>
                  <a:srgbClr val="ef413d"/>
                </a:solidFill>
                <a:latin typeface="Arial"/>
                <a:ea typeface="DejaVu Sans"/>
              </a:rPr>
              <a:t>3</a:t>
            </a:r>
            <a:r>
              <a:rPr b="0" lang="en-US" sz="3200" spc="-1" strike="noStrike">
                <a:solidFill>
                  <a:srgbClr val="000000"/>
                </a:solidFill>
                <a:latin typeface="Arial"/>
                <a:ea typeface="DejaVu Sans"/>
              </a:rPr>
              <a:t>, </a:t>
            </a:r>
            <a:r>
              <a:rPr b="0" lang="en-US" sz="3200" spc="-1" strike="noStrike">
                <a:solidFill>
                  <a:srgbClr val="72bf44"/>
                </a:solidFill>
                <a:latin typeface="Arial"/>
                <a:ea typeface="DejaVu Sans"/>
              </a:rPr>
              <a:t>4, 7, 5</a:t>
            </a:r>
            <a:r>
              <a:rPr b="0" lang="en-US" sz="3200" spc="-1" strike="noStrike">
                <a:solidFill>
                  <a:srgbClr val="000000"/>
                </a:solidFill>
                <a:latin typeface="Arial"/>
                <a:ea typeface="DejaVu Sans"/>
              </a:rPr>
              <a:t>, </a:t>
            </a:r>
            <a:r>
              <a:rPr b="0" lang="en-US" sz="3200" spc="-1" strike="noStrike">
                <a:solidFill>
                  <a:srgbClr val="ef413d"/>
                </a:solidFill>
                <a:latin typeface="Arial"/>
                <a:ea typeface="DejaVu Sans"/>
              </a:rPr>
              <a:t>3</a:t>
            </a:r>
            <a:r>
              <a:rPr b="0" lang="en-US" sz="3200" spc="-1" strike="noStrike">
                <a:solidFill>
                  <a:srgbClr val="000000"/>
                </a:solidFill>
                <a:latin typeface="Arial"/>
                <a:ea typeface="DejaVu Sans"/>
              </a:rPr>
              <a:t>, </a:t>
            </a:r>
            <a:r>
              <a:rPr b="0" lang="en-US" sz="3200" spc="-1" strike="noStrike">
                <a:solidFill>
                  <a:srgbClr val="72bf44"/>
                </a:solidFill>
                <a:latin typeface="Arial"/>
                <a:ea typeface="DejaVu Sans"/>
              </a:rPr>
              <a:t>9, 6, 8</a:t>
            </a:r>
            <a:r>
              <a:rPr b="0" lang="en-US" sz="3200" spc="-1" strike="noStrike">
                <a:solidFill>
                  <a:srgbClr val="000000"/>
                </a:solidFill>
                <a:latin typeface="Arial"/>
                <a:ea typeface="DejaVu Sans"/>
              </a:rPr>
              <a:t>, </a:t>
            </a:r>
            <a:r>
              <a:rPr b="0" lang="en-US" sz="3200" spc="-1" strike="noStrike">
                <a:solidFill>
                  <a:srgbClr val="ef413d"/>
                </a:solidFill>
                <a:latin typeface="Arial"/>
                <a:ea typeface="DejaVu Sans"/>
              </a:rPr>
              <a:t>3</a:t>
            </a:r>
            <a:r>
              <a:rPr b="0" lang="en-US" sz="3200" spc="-1" strike="noStrike">
                <a:solidFill>
                  <a:srgbClr val="000000"/>
                </a:solidFill>
                <a:latin typeface="Arial"/>
                <a:ea typeface="DejaVu Sans"/>
              </a:rPr>
              <a:t>, 5, 7</a:t>
            </a:r>
            <a:endParaRPr b="0" lang="en-US" sz="3200" spc="-1" strike="noStrike">
              <a:latin typeface="Arial"/>
            </a:endParaRPr>
          </a:p>
          <a:p>
            <a:pPr>
              <a:lnSpc>
                <a:spcPct val="100000"/>
              </a:lnSpc>
              <a:spcAft>
                <a:spcPts val="1409"/>
              </a:spcAft>
            </a:pPr>
            <a:endParaRPr b="0" lang="en-US" sz="3200" spc="-1" strike="noStrike">
              <a:latin typeface="Arial"/>
            </a:endParaRPr>
          </a:p>
          <a:p>
            <a:pPr>
              <a:lnSpc>
                <a:spcPct val="100000"/>
              </a:lnSpc>
              <a:spcAft>
                <a:spcPts val="1409"/>
              </a:spcAft>
            </a:pPr>
            <a:endParaRPr b="0" lang="en-US" sz="3200" spc="-1" strike="noStrike">
              <a:latin typeface="Arial"/>
            </a:endParaRPr>
          </a:p>
        </p:txBody>
      </p:sp>
    </p:spTree>
  </p:cSld>
</p:sld>
</file>

<file path=ppt/slides/slide2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Langford problem - generalized: Model</a:t>
            </a:r>
            <a:endParaRPr b="0" lang="en-US" sz="2400" spc="-1" strike="noStrike">
              <a:latin typeface="Arial"/>
            </a:endParaRPr>
          </a:p>
        </p:txBody>
      </p:sp>
      <p:sp>
        <p:nvSpPr>
          <p:cNvPr id="694"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 1..n: the numbers to place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k; % number of occurrences of each number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array[1..k*n] of var 1..n: sol;   %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array[1..k*n] of var 1..k*n: pos; % positions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all_different(pos)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let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temporary decision variable: the possible index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var 1..k*n - ((k-1)*i): j;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in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forall(c in 0..k-1)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sol[</a:t>
            </a:r>
            <a:r>
              <a:rPr b="1" lang="en-US" sz="1800" spc="-1" strike="noStrike">
                <a:solidFill>
                  <a:srgbClr val="000000"/>
                </a:solidFill>
                <a:latin typeface="Courier New"/>
                <a:ea typeface="DejaVu Sans"/>
              </a:rPr>
              <a:t>j</a:t>
            </a:r>
            <a:r>
              <a:rPr b="0" lang="en-US" sz="1800" spc="-1" strike="noStrike">
                <a:solidFill>
                  <a:srgbClr val="000000"/>
                </a:solidFill>
                <a:latin typeface="Courier New"/>
                <a:ea typeface="DejaVu Sans"/>
              </a:rPr>
              <a:t>+(i*c)+c] = i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pos[(i-1)*k+c+1] = </a:t>
            </a:r>
            <a:r>
              <a:rPr b="1" lang="en-US" sz="1800" spc="-1" strike="noStrike">
                <a:solidFill>
                  <a:srgbClr val="000000"/>
                </a:solidFill>
                <a:latin typeface="Courier New"/>
                <a:ea typeface="DejaVu Sans"/>
              </a:rPr>
              <a:t>j</a:t>
            </a:r>
            <a:r>
              <a:rPr b="0" lang="en-US" sz="1800" spc="-1" strike="noStrike">
                <a:solidFill>
                  <a:srgbClr val="000000"/>
                </a:solidFill>
                <a:latin typeface="Courier New"/>
                <a:ea typeface="DejaVu Sans"/>
              </a:rPr>
              <a:t>+(i*c)+c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global_cardinality(sol, [i | i in 1..n], [k  | i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sol[1] &lt; sol[k*n];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p:txBody>
      </p:sp>
      <p:sp>
        <p:nvSpPr>
          <p:cNvPr id="69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Hidato grid puzzle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Temporary decision variables</a:t>
            </a:r>
            <a:endParaRPr b="0" lang="en-US" sz="4000" spc="-1" strike="noStrike">
              <a:latin typeface="Arial"/>
            </a:endParaRPr>
          </a:p>
        </p:txBody>
      </p:sp>
      <p:sp>
        <p:nvSpPr>
          <p:cNvPr id="697"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Hidato grid puzzle</a:t>
            </a:r>
            <a:endParaRPr b="0" lang="en-US" sz="6000" spc="-1" strike="noStrike">
              <a:latin typeface="Arial"/>
            </a:endParaRPr>
          </a:p>
        </p:txBody>
      </p:sp>
      <p:sp>
        <p:nvSpPr>
          <p:cNvPr id="69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hlinkClick r:id="rId1"/>
              </a:rPr>
              <a:t>http://www.hidato.com/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a grid of Rows x Cols with some pre-filled numbers, including 1 and Rows*Cols (first and last).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Place all numbers 1..Rows*Cols such that adjacent numbers touch each other horizontally, vertically, or diagonally.</a:t>
            </a:r>
            <a:br/>
            <a:r>
              <a:rPr b="0" lang="en-US" sz="3200" spc="-1" strike="noStrike">
                <a:solidFill>
                  <a:srgbClr val="000000"/>
                </a:solidFill>
                <a:latin typeface="Noto Sans Regular"/>
              </a:rPr>
              <a:t> </a:t>
            </a:r>
            <a:endParaRPr b="0" lang="en-US" sz="3200" spc="-1" strike="noStrike">
              <a:latin typeface="Arial"/>
            </a:endParaRPr>
          </a:p>
        </p:txBody>
      </p:sp>
    </p:spTree>
  </p:cSld>
</p:sld>
</file>

<file path=ppt/slides/slide2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Hidato: Problem instance (0s are the unknowns)</a:t>
            </a:r>
            <a:endParaRPr b="0" lang="en-US" sz="2400" spc="-1" strike="noStrike">
              <a:latin typeface="Arial"/>
            </a:endParaRPr>
          </a:p>
        </p:txBody>
      </p:sp>
      <p:sp>
        <p:nvSpPr>
          <p:cNvPr id="70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hlinkClick r:id="rId1"/>
              </a:rPr>
              <a:t>http://www.hidato.com/</a:t>
            </a:r>
            <a:r>
              <a:rPr b="0" lang="en-US" sz="1800" spc="-1" strike="noStrike">
                <a:solidFill>
                  <a:srgbClr val="000000"/>
                </a:solidFill>
                <a:latin typeface="Courier New"/>
                <a:ea typeface="DejaVu Sans"/>
              </a:rPr>
              <a:t> Problem 188 (Genius)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 = 12;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puzzle = array2d(1..r, 1..c,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0,  0,134,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0,  0,  0,  0,  0,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136,  0,  0,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0,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10,115,106,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139,  0,  0,124,  0,122,117,  0,  0,107,  0,  0,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0,131,126,  0,123,  0,  0, 12,  0,  0,  0,103,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0,  0,</a:t>
            </a:r>
            <a:r>
              <a:rPr b="1" lang="en-US" sz="1800" spc="-1" strike="noStrike">
                <a:solidFill>
                  <a:srgbClr val="000000"/>
                </a:solidFill>
                <a:latin typeface="Courier New"/>
                <a:ea typeface="DejaVu Sans"/>
              </a:rPr>
              <a:t>144</a:t>
            </a:r>
            <a:r>
              <a:rPr b="0" lang="en-US" sz="1800" spc="-1" strike="noStrike">
                <a:solidFill>
                  <a:srgbClr val="000000"/>
                </a:solidFill>
                <a:latin typeface="Courier New"/>
                <a:ea typeface="DejaVu Sans"/>
              </a:rPr>
              <a:t>,  0,  0,  0,  0,  0, 14,  0, 99,101,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0,  0,129,  0, 23, 21,  0, 16, 65, 97, 96,  0,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30, 29, 25,  0,  0, 19,  0,  0,  0, 66, 94,  0,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32,  0,  0, 27, 57, 59, 60,  0,  0,  0,  0, 92,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0, 40, 42,  0, 56, 58,  0,  0, 72,  0,  0,  0,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0, 39,  0,  0,  0,  0, 78, 73, 71, 85, 69,  0,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35,  0,  0, 46, 53,  0,  0,  0, 80, 84,  0,  0,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36,  0, 45,  0,  0, 52, 51,  0,  0,  0,  0, 88,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0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Hidato: Model</a:t>
            </a:r>
            <a:endParaRPr b="0" lang="en-US" sz="2400" spc="-1" strike="noStrike">
              <a:latin typeface="Arial"/>
            </a:endParaRPr>
          </a:p>
        </p:txBody>
      </p:sp>
      <p:sp>
        <p:nvSpPr>
          <p:cNvPr id="70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all distinct integers from 1..r*c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all_different(x)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place the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1..r, j in 1..c)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puzzle[i,j] &gt; 0 then x[i,j] = puzzle[i,j] endif</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identify all k’s (1..r*c)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forall(k in 1..r*c-1)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temporary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var 1..r: i, var 1..c: j, var {-1,0,1}: a, var {-1,0,1}: 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k = x[i, j]</a:t>
            </a:r>
            <a:r>
              <a:rPr b="0" lang="en-US" sz="1800" spc="-1" strike="noStrike">
                <a:solidFill>
                  <a:srgbClr val="000000"/>
                </a:solidFill>
                <a:latin typeface="Courier New"/>
                <a:ea typeface="DejaVu Sans"/>
              </a:rPr>
              <a:t> /\ % </a:t>
            </a:r>
            <a:r>
              <a:rPr b="1" lang="en-US" sz="1800" spc="-1" strike="noStrike">
                <a:solidFill>
                  <a:srgbClr val="000000"/>
                </a:solidFill>
                <a:latin typeface="Courier New"/>
                <a:ea typeface="DejaVu Sans"/>
              </a:rPr>
              <a:t>fix this 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i+a &gt;= 1 /\ j+b &gt;=  1 /\ i+a &lt;= r /\ j+b &lt;= c % inside the grid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not(a = 0 /\ b = 0)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k + 1 = x[i+a, j+b]</a:t>
            </a: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find the next 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0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Hidato: Solution</a:t>
            </a:r>
            <a:endParaRPr b="0" lang="en-US" sz="2400" spc="-1" strike="noStrike">
              <a:latin typeface="Arial"/>
            </a:endParaRPr>
          </a:p>
        </p:txBody>
      </p:sp>
      <p:sp>
        <p:nvSpPr>
          <p:cNvPr id="70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137 135 134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9 114 113 112 111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136 138 133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10 115 106 105 110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139 132 125 124 121 122 117 116  11 107 109 104</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140</a:t>
            </a:r>
            <a:r>
              <a:rPr b="0" lang="en-US" sz="1800" spc="-1" strike="noStrike">
                <a:solidFill>
                  <a:srgbClr val="000000"/>
                </a:solidFill>
                <a:latin typeface="Courier New"/>
                <a:ea typeface="DejaVu Sans"/>
              </a:rPr>
              <a:t> 131 126 127 123 120 118  12  13 108 102 103</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141</a:t>
            </a:r>
            <a:r>
              <a:rPr b="0" lang="en-US" sz="1800" spc="-1" strike="noStrike">
                <a:solidFill>
                  <a:srgbClr val="000000"/>
                </a:solidFill>
                <a:latin typeface="Courier New"/>
                <a:ea typeface="DejaVu Sans"/>
              </a:rPr>
              <a:t> 130 </a:t>
            </a:r>
            <a:r>
              <a:rPr b="1" lang="en-US" sz="1800" spc="-1" strike="noStrike">
                <a:solidFill>
                  <a:srgbClr val="000000"/>
                </a:solidFill>
                <a:latin typeface="Courier New"/>
                <a:ea typeface="DejaVu Sans"/>
              </a:rPr>
              <a:t>144</a:t>
            </a:r>
            <a:r>
              <a:rPr b="0" lang="en-US" sz="1800" spc="-1" strike="noStrike">
                <a:solidFill>
                  <a:srgbClr val="000000"/>
                </a:solidFill>
                <a:latin typeface="Courier New"/>
                <a:ea typeface="DejaVu Sans"/>
              </a:rPr>
              <a:t> 128  22 119  17  15  14  98  99 101</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142</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143</a:t>
            </a:r>
            <a:r>
              <a:rPr b="0" lang="en-US" sz="1800" spc="-1" strike="noStrike">
                <a:solidFill>
                  <a:srgbClr val="000000"/>
                </a:solidFill>
                <a:latin typeface="Courier New"/>
                <a:ea typeface="DejaVu Sans"/>
              </a:rPr>
              <a:t> 129  24  23  21  18  16  65  97  96 100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30  29  25  26  20  19  61  62  64  66  94  95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32  31  28  27  57  59  60  75  63  67  93  92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33  40  42  55  56  58  76  74  72  70  68  91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34  39  41  43  54  77  78  73  71  85  69  90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35  38  44  46  53  49  50  79  80  84  86  89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36  37  45  47  48  52  51  81  82  83  87  88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0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Traveling Salesperson Problem (TSP)</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Circuit constraint</a:t>
            </a:r>
            <a:endParaRPr b="0" lang="en-US" sz="4000" spc="-1" strike="noStrike">
              <a:latin typeface="Arial"/>
            </a:endParaRPr>
          </a:p>
        </p:txBody>
      </p:sp>
      <p:sp>
        <p:nvSpPr>
          <p:cNvPr id="71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TSP</a:t>
            </a:r>
            <a:endParaRPr b="0" lang="en-US" sz="6000" spc="-1" strike="noStrike">
              <a:latin typeface="Arial"/>
            </a:endParaRPr>
          </a:p>
        </p:txBody>
      </p:sp>
      <p:sp>
        <p:nvSpPr>
          <p:cNvPr id="71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Basic problem description (from Wikipedia):</a:t>
            </a:r>
            <a:br/>
            <a:r>
              <a:rPr b="0" lang="en-US" sz="3200" spc="-1" strike="noStrike">
                <a:solidFill>
                  <a:srgbClr val="000000"/>
                </a:solidFill>
                <a:latin typeface="Noto Sans Regular"/>
                <a:ea typeface="DejaVu Sans"/>
              </a:rPr>
              <a:t>”””</a:t>
            </a:r>
            <a:br/>
            <a:r>
              <a:rPr b="0" lang="en-US" sz="3200" spc="-1" strike="noStrike">
                <a:solidFill>
                  <a:srgbClr val="000000"/>
                </a:solidFill>
                <a:latin typeface="Noto Sans Regular"/>
                <a:ea typeface="DejaVu Sans"/>
              </a:rPr>
              <a:t>Given a list of cities and the distances between each pair of cities, what is the shortest possible route that visits each city exactly once and returns to the origin city?</a:t>
            </a:r>
            <a:b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There are many variants on this problem, but let’s keep it simple.</a:t>
            </a:r>
            <a:endParaRPr b="0" lang="en-US" sz="3200" spc="-1" strike="noStrike">
              <a:latin typeface="Arial"/>
            </a:endParaRPr>
          </a:p>
        </p:txBody>
      </p:sp>
    </p:spTree>
  </p:cSld>
</p:sld>
</file>

<file path=ppt/slides/slide2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Global constraint circuit </a:t>
            </a:r>
            <a:endParaRPr b="0" lang="en-US" sz="6000" spc="-1" strike="noStrike">
              <a:latin typeface="Arial"/>
            </a:endParaRPr>
          </a:p>
        </p:txBody>
      </p:sp>
      <p:sp>
        <p:nvSpPr>
          <p:cNvPr id="71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a list of integers (representing the cities), the circuit constraint shows what city (node) should be visited next.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4 cities the circuit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t>
            </a:r>
            <a:r>
              <a:rPr b="0" lang="en-US" sz="3200" spc="-1" strike="noStrike">
                <a:solidFill>
                  <a:srgbClr val="000000"/>
                </a:solidFill>
                <a:latin typeface="Noto Sans Regular"/>
                <a:ea typeface="DejaVu Sans"/>
              </a:rPr>
              <a:t>[2,4,1,3]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means</a:t>
            </a:r>
            <a:br/>
            <a:r>
              <a:rPr b="0" lang="en-US" sz="3200" spc="-1" strike="noStrike">
                <a:solidFill>
                  <a:srgbClr val="000000"/>
                </a:solidFill>
                <a:latin typeface="Noto Sans Regular"/>
                <a:ea typeface="DejaVu Sans"/>
              </a:rPr>
              <a:t>  City 1 → City 2</a:t>
            </a:r>
            <a:br/>
            <a:r>
              <a:rPr b="0" lang="en-US" sz="3200" spc="-1" strike="noStrike">
                <a:solidFill>
                  <a:srgbClr val="000000"/>
                </a:solidFill>
                <a:latin typeface="Noto Sans Regular"/>
                <a:ea typeface="DejaVu Sans"/>
              </a:rPr>
              <a:t>  City 2 → City 4</a:t>
            </a:r>
            <a:br/>
            <a:r>
              <a:rPr b="0" lang="en-US" sz="3200" spc="-1" strike="noStrike">
                <a:solidFill>
                  <a:srgbClr val="000000"/>
                </a:solidFill>
                <a:latin typeface="Noto Sans Regular"/>
                <a:ea typeface="DejaVu Sans"/>
              </a:rPr>
              <a:t>  City 3 → City 1</a:t>
            </a:r>
            <a:br/>
            <a:r>
              <a:rPr b="0" lang="en-US" sz="3200" spc="-1" strike="noStrike">
                <a:solidFill>
                  <a:srgbClr val="000000"/>
                </a:solidFill>
                <a:latin typeface="Noto Sans Regular"/>
                <a:ea typeface="DejaVu Sans"/>
              </a:rPr>
              <a:t>  City 4 → City 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constraint assumes that we start at city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path is thus 1 → 2 → 4 → 3 →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Note: The circuit constraint does not show the path directly.</a:t>
            </a:r>
            <a:b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SEND+MORE=MONEY: The constraints</a:t>
            </a:r>
            <a:endParaRPr b="0" lang="en-US" sz="2400" spc="-1" strike="noStrike">
              <a:latin typeface="Arial"/>
            </a:endParaRPr>
          </a:p>
        </p:txBody>
      </p:sp>
      <p:sp>
        <p:nvSpPr>
          <p:cNvPr id="20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All values must be distinct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t>
            </a:r>
            <a:r>
              <a:rPr b="1" lang="en-US" sz="1800" spc="-1" strike="noStrike">
                <a:solidFill>
                  <a:srgbClr val="000000"/>
                </a:solidFill>
                <a:latin typeface="Courier New"/>
                <a:ea typeface="DejaVu Sans"/>
              </a:rPr>
              <a:t>all_different</a:t>
            </a:r>
            <a:r>
              <a:rPr b="0" lang="en-US" sz="1800" spc="-1" strike="noStrike">
                <a:solidFill>
                  <a:srgbClr val="000000"/>
                </a:solidFill>
                <a:latin typeface="Courier New"/>
                <a:ea typeface="DejaVu Sans"/>
              </a:rPr>
              <a:t>([s,e,n,d,m,o,r,y]);</a:t>
            </a:r>
            <a:br/>
            <a:br/>
            <a:r>
              <a:rPr b="0" lang="en-US" sz="1800" spc="-1" strike="noStrike">
                <a:solidFill>
                  <a:srgbClr val="000000"/>
                </a:solidFill>
                <a:latin typeface="Courier New"/>
                <a:ea typeface="DejaVu Sans"/>
              </a:rPr>
              <a:t>% The equation SEND + MORE = MONEY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a:t>
            </a:r>
            <a:r>
              <a:rPr b="1" lang="en-US" sz="1800" spc="-1" strike="noStrike">
                <a:solidFill>
                  <a:srgbClr val="000000"/>
                </a:solidFill>
                <a:latin typeface="Courier New"/>
                <a:ea typeface="DejaVu Sans"/>
              </a:rPr>
              <a:t>s</a:t>
            </a:r>
            <a:r>
              <a:rPr b="0" lang="en-US" sz="1800" spc="-1" strike="noStrike">
                <a:solidFill>
                  <a:srgbClr val="000000"/>
                </a:solidFill>
                <a:latin typeface="Courier New"/>
                <a:ea typeface="DejaVu Sans"/>
              </a:rPr>
              <a:t> + 100*</a:t>
            </a:r>
            <a:r>
              <a:rPr b="1" lang="en-US" sz="1800" spc="-1" strike="noStrike">
                <a:solidFill>
                  <a:srgbClr val="000000"/>
                </a:solidFill>
                <a:latin typeface="Courier New"/>
                <a:ea typeface="DejaVu Sans"/>
              </a:rPr>
              <a:t>e</a:t>
            </a:r>
            <a:r>
              <a:rPr b="0" lang="en-US" sz="1800" spc="-1" strike="noStrike">
                <a:solidFill>
                  <a:srgbClr val="000000"/>
                </a:solidFill>
                <a:latin typeface="Courier New"/>
                <a:ea typeface="DejaVu Sans"/>
              </a:rPr>
              <a:t> + 10*</a:t>
            </a:r>
            <a:r>
              <a:rPr b="1" lang="en-US" sz="1800" spc="-1" strike="noStrike">
                <a:solidFill>
                  <a:srgbClr val="000000"/>
                </a:solidFill>
                <a:latin typeface="Courier New"/>
                <a:ea typeface="DejaVu Sans"/>
              </a:rPr>
              <a:t>n</a:t>
            </a:r>
            <a:r>
              <a:rPr b="0" lang="en-US" sz="1800" spc="-1" strike="noStrike">
                <a:solidFill>
                  <a:srgbClr val="000000"/>
                </a:solidFill>
                <a:latin typeface="Courier New"/>
                <a:ea typeface="DejaVu Sans"/>
              </a:rPr>
              <a:t> + </a:t>
            </a:r>
            <a:r>
              <a:rPr b="1" lang="en-US" sz="1800" spc="-1" strike="noStrike">
                <a:solidFill>
                  <a:srgbClr val="000000"/>
                </a:solidFill>
                <a:latin typeface="Courier New"/>
                <a:ea typeface="DejaVu Sans"/>
              </a:rPr>
              <a:t>d</a:t>
            </a: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a:t>
            </a:r>
            <a:r>
              <a:rPr b="1" lang="en-US" sz="1800" spc="-1" strike="noStrike">
                <a:solidFill>
                  <a:srgbClr val="000000"/>
                </a:solidFill>
                <a:latin typeface="Courier New"/>
                <a:ea typeface="DejaVu Sans"/>
              </a:rPr>
              <a:t>m</a:t>
            </a:r>
            <a:r>
              <a:rPr b="0" lang="en-US" sz="1800" spc="-1" strike="noStrike">
                <a:solidFill>
                  <a:srgbClr val="000000"/>
                </a:solidFill>
                <a:latin typeface="Courier New"/>
                <a:ea typeface="DejaVu Sans"/>
              </a:rPr>
              <a:t> + 100*</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 + 10*</a:t>
            </a:r>
            <a:r>
              <a:rPr b="1" lang="en-US" sz="1800" spc="-1" strike="noStrike">
                <a:solidFill>
                  <a:srgbClr val="000000"/>
                </a:solidFill>
                <a:latin typeface="Courier New"/>
                <a:ea typeface="DejaVu Sans"/>
              </a:rPr>
              <a:t>r</a:t>
            </a:r>
            <a:r>
              <a:rPr b="0" lang="en-US" sz="1800" spc="-1" strike="noStrike">
                <a:solidFill>
                  <a:srgbClr val="000000"/>
                </a:solidFill>
                <a:latin typeface="Courier New"/>
                <a:ea typeface="DejaVu Sans"/>
              </a:rPr>
              <a:t> + </a:t>
            </a:r>
            <a:r>
              <a:rPr b="1" lang="en-US" sz="1800" spc="-1" strike="noStrike">
                <a:solidFill>
                  <a:srgbClr val="000000"/>
                </a:solidFill>
                <a:latin typeface="Courier New"/>
                <a:ea typeface="DejaVu Sans"/>
              </a:rPr>
              <a:t>e</a:t>
            </a: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10000*</a:t>
            </a:r>
            <a:r>
              <a:rPr b="1" lang="en-US" sz="1800" spc="-1" strike="noStrike">
                <a:solidFill>
                  <a:srgbClr val="000000"/>
                </a:solidFill>
                <a:latin typeface="Courier New"/>
                <a:ea typeface="DejaVu Sans"/>
              </a:rPr>
              <a:t>m</a:t>
            </a:r>
            <a:r>
              <a:rPr b="0" lang="en-US" sz="1800" spc="-1" strike="noStrike">
                <a:solidFill>
                  <a:srgbClr val="000000"/>
                </a:solidFill>
                <a:latin typeface="Courier New"/>
                <a:ea typeface="DejaVu Sans"/>
              </a:rPr>
              <a:t> + 1000*</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 + 100*</a:t>
            </a:r>
            <a:r>
              <a:rPr b="1" lang="en-US" sz="1800" spc="-1" strike="noStrike">
                <a:solidFill>
                  <a:srgbClr val="000000"/>
                </a:solidFill>
                <a:latin typeface="Courier New"/>
                <a:ea typeface="DejaVu Sans"/>
              </a:rPr>
              <a:t>n</a:t>
            </a:r>
            <a:r>
              <a:rPr b="0" lang="en-US" sz="1800" spc="-1" strike="noStrike">
                <a:solidFill>
                  <a:srgbClr val="000000"/>
                </a:solidFill>
                <a:latin typeface="Courier New"/>
                <a:ea typeface="DejaVu Sans"/>
              </a:rPr>
              <a:t> + 10*</a:t>
            </a:r>
            <a:r>
              <a:rPr b="1" lang="en-US" sz="1800" spc="-1" strike="noStrike">
                <a:solidFill>
                  <a:srgbClr val="000000"/>
                </a:solidFill>
                <a:latin typeface="Courier New"/>
                <a:ea typeface="DejaVu Sans"/>
              </a:rPr>
              <a:t>e</a:t>
            </a:r>
            <a:r>
              <a:rPr b="0" lang="en-US" sz="1800" spc="-1" strike="noStrike">
                <a:solidFill>
                  <a:srgbClr val="000000"/>
                </a:solidFill>
                <a:latin typeface="Courier New"/>
                <a:ea typeface="DejaVu Sans"/>
              </a:rPr>
              <a:t> + </a:t>
            </a:r>
            <a:r>
              <a:rPr b="1" lang="en-US" sz="1800" spc="-1" strike="noStrike">
                <a:solidFill>
                  <a:srgbClr val="000000"/>
                </a:solidFill>
                <a:latin typeface="Courier New"/>
                <a:ea typeface="DejaVu Sans"/>
              </a:rPr>
              <a:t>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leading digits cannot be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a:t>
            </a:r>
            <a:r>
              <a:rPr b="0" lang="en-US" sz="1800" spc="-1" strike="noStrike">
                <a:solidFill>
                  <a:srgbClr val="000000"/>
                </a:solidFill>
                <a:latin typeface="Courier New"/>
                <a:ea typeface="DejaVu Sans"/>
              </a:rPr>
              <a:t> &gt; 0 /\ </a:t>
            </a:r>
            <a:r>
              <a:rPr b="1" lang="en-US" sz="1800" spc="-1" strike="noStrike">
                <a:solidFill>
                  <a:srgbClr val="000000"/>
                </a:solidFill>
                <a:latin typeface="Courier New"/>
                <a:ea typeface="DejaVu Sans"/>
              </a:rPr>
              <a:t>m</a:t>
            </a:r>
            <a:r>
              <a:rPr b="0" lang="en-US" sz="1800" spc="-1" strike="noStrike">
                <a:solidFill>
                  <a:srgbClr val="000000"/>
                </a:solidFill>
                <a:latin typeface="Courier New"/>
                <a:ea typeface="DejaVu Sans"/>
              </a:rPr>
              <a:t> &gt; 0;</a:t>
            </a:r>
            <a:endParaRPr b="0" lang="en-US" sz="1800" spc="-1" strike="noStrike">
              <a:latin typeface="Arial"/>
            </a:endParaRPr>
          </a:p>
          <a:p>
            <a:pPr>
              <a:lnSpc>
                <a:spcPct val="93000"/>
              </a:lnSpc>
            </a:pPr>
            <a:endParaRPr b="0" lang="en-US" sz="1800" spc="-1" strike="noStrike">
              <a:latin typeface="Arial"/>
            </a:endParaRPr>
          </a:p>
        </p:txBody>
      </p:sp>
      <p:sp>
        <p:nvSpPr>
          <p:cNvPr id="20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TSP: Data (distance between the cities)</a:t>
            </a:r>
            <a:endParaRPr b="0" lang="en-US" sz="2400" spc="-1" strike="noStrike">
              <a:latin typeface="Arial"/>
            </a:endParaRPr>
          </a:p>
        </p:txBody>
      </p:sp>
      <p:sp>
        <p:nvSpPr>
          <p:cNvPr id="716"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 =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distances = array2d(1..n,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0, 4, 8,10, 7,14,15,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4, 0, 7, 7,10,12, 5,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8, 7, 0, 4, 6, 8,10,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10, 7, 4, 0, 2, 5, 8,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7,10, 6, 2, 0, 6, 7,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14,12, 8, 5, 6, 0, 5,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15, 5,10, 8, 7, 5, 0,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From Ulf Nilsson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“Transparencies for the course TDDD08 Logic Programming”</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p:txBody>
      </p:sp>
      <p:sp>
        <p:nvSpPr>
          <p:cNvPr id="71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TSP: The setup</a:t>
            </a:r>
            <a:endParaRPr b="0" lang="en-US" sz="2400" spc="-1" strike="noStrike">
              <a:latin typeface="Arial"/>
            </a:endParaRPr>
          </a:p>
        </p:txBody>
      </p:sp>
      <p:sp>
        <p:nvSpPr>
          <p:cNvPr id="719"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 number of cities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1..n] of int: distances;      % distance matrix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domains for d, the distances of the travelled path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min_val = min([distances[i,j] | i,j in 1..n where distances[i,j] &gt;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max_val = max([distances[i,j] | i,j in 1..n]);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1..n: x;             % the circuit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1..n: p;             % the path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a:t>
            </a:r>
            <a:r>
              <a:rPr b="1" lang="en-US" sz="1800" spc="-1" strike="noStrike">
                <a:solidFill>
                  <a:srgbClr val="000000"/>
                </a:solidFill>
                <a:latin typeface="Courier New"/>
                <a:ea typeface="DejaVu Sans"/>
              </a:rPr>
              <a:t>var min_val..max_val: d</a:t>
            </a:r>
            <a:r>
              <a:rPr b="0" lang="en-US" sz="1800" spc="-1" strike="noStrike">
                <a:solidFill>
                  <a:srgbClr val="000000"/>
                </a:solidFill>
                <a:latin typeface="Courier New"/>
                <a:ea typeface="DejaVu Sans"/>
              </a:rPr>
              <a:t>; % the distances for the path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int: </a:t>
            </a:r>
            <a:r>
              <a:rPr b="1" lang="en-US" sz="1800" spc="-1" strike="noStrike">
                <a:solidFill>
                  <a:srgbClr val="000000"/>
                </a:solidFill>
                <a:latin typeface="Courier New"/>
                <a:ea typeface="DejaVu Sans"/>
              </a:rPr>
              <a:t>distance = sum(d)</a:t>
            </a:r>
            <a:r>
              <a:rPr b="0" lang="en-US" sz="1800" spc="-1" strike="noStrike">
                <a:solidFill>
                  <a:srgbClr val="000000"/>
                </a:solidFill>
                <a:latin typeface="Courier New"/>
                <a:ea typeface="DejaVu Sans"/>
              </a:rPr>
              <a:t>;             % total distance (to be minimized)</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minimize distance;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p:txBody>
      </p:sp>
      <p:sp>
        <p:nvSpPr>
          <p:cNvPr id="72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circuit_path constraint</a:t>
            </a:r>
            <a:endParaRPr b="0" lang="en-US" sz="6000" spc="-1" strike="noStrike">
              <a:latin typeface="Arial"/>
            </a:endParaRPr>
          </a:p>
        </p:txBody>
      </p:sp>
      <p:sp>
        <p:nvSpPr>
          <p:cNvPr id="72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Since the circuit constraint does not show the path, let’s write a decomposition for converting a circuit to a path.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circuit_path(circuit, path)</a:t>
            </a:r>
            <a:br/>
            <a:r>
              <a:rPr b="0" lang="en-US" sz="3200" spc="-1" strike="noStrike">
                <a:solidFill>
                  <a:srgbClr val="000000"/>
                </a:solidFill>
                <a:latin typeface="Noto Sans Regular"/>
                <a:ea typeface="DejaVu Sans"/>
              </a:rPr>
              <a:t>Converts the information in circuit into a path.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path [2,4,3,1] represents the path</a:t>
            </a:r>
            <a:br/>
            <a:r>
              <a:rPr b="0" lang="en-US" sz="3200" spc="-1" strike="noStrike">
                <a:solidFill>
                  <a:srgbClr val="000000"/>
                </a:solidFill>
                <a:latin typeface="Noto Sans Regular"/>
                <a:ea typeface="DejaVu Sans"/>
              </a:rPr>
              <a:t>1 → 2 → 4 → 3 →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We always assume that city 1 is visted first (and last).</a:t>
            </a:r>
            <a:endParaRPr b="0" lang="en-US" sz="3200" spc="-1" strike="noStrike">
              <a:latin typeface="Arial"/>
            </a:endParaRPr>
          </a:p>
        </p:txBody>
      </p:sp>
    </p:spTree>
  </p:cSld>
</p:sld>
</file>

<file path=ppt/slides/slide2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TSP: The circuit_path(circuit,path) decomposition</a:t>
            </a:r>
            <a:endParaRPr b="0" lang="en-US" sz="2400" spc="-1" strike="noStrike">
              <a:latin typeface="Arial"/>
            </a:endParaRPr>
          </a:p>
        </p:txBody>
      </p:sp>
      <p:sp>
        <p:nvSpPr>
          <p:cNvPr id="724"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circuit_path(x,p)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Ensures that </a:t>
            </a:r>
            <a:r>
              <a:rPr b="1" lang="en-US" sz="1800" spc="-1" strike="noStrike">
                <a:solidFill>
                  <a:srgbClr val="000000"/>
                </a:solidFill>
                <a:latin typeface="Courier New"/>
                <a:ea typeface="DejaVu Sans"/>
              </a:rPr>
              <a:t>x is a circuit</a:t>
            </a:r>
            <a:r>
              <a:rPr b="0" lang="en-US" sz="1800" spc="-1" strike="noStrike">
                <a:solidFill>
                  <a:srgbClr val="000000"/>
                </a:solidFill>
                <a:latin typeface="Courier New"/>
                <a:ea typeface="DejaVu Sans"/>
              </a:rPr>
              <a:t> and that </a:t>
            </a:r>
            <a:r>
              <a:rPr b="1" lang="en-US" sz="1800" spc="-1" strike="noStrike">
                <a:solidFill>
                  <a:srgbClr val="000000"/>
                </a:solidFill>
                <a:latin typeface="Courier New"/>
                <a:ea typeface="DejaVu Sans"/>
              </a:rPr>
              <a:t>p is a path</a:t>
            </a:r>
            <a:r>
              <a:rPr b="0" lang="en-US" sz="1800" spc="-1" strike="noStrike">
                <a:solidFill>
                  <a:srgbClr val="000000"/>
                </a:solidFill>
                <a:latin typeface="Courier New"/>
                <a:ea typeface="DejaVu Sans"/>
              </a:rPr>
              <a:t> for that circuit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predicate circuit_path(array[int] of var int: x,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array[int] of var int: p)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int: len = length(x)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circuit(x)</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all_different(p)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always starts the path at city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p[1] = x[1] /\ % start at city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p[len] = 1  /\ % back to city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2..len)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p[i] = x[p[i-1]]</a:t>
            </a:r>
            <a:r>
              <a:rPr b="0" lang="en-US" sz="1800" spc="-1" strike="noStrike">
                <a:solidFill>
                  <a:srgbClr val="000000"/>
                </a:solidFill>
                <a:latin typeface="Courier New"/>
                <a:ea typeface="DejaVu Sans"/>
              </a:rPr>
              <a:t>  % connection between city i and the next city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p:txBody>
      </p:sp>
      <p:sp>
        <p:nvSpPr>
          <p:cNvPr id="72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TSP: Constraints</a:t>
            </a:r>
            <a:endParaRPr b="0" lang="en-US" sz="2400" spc="-1" strike="noStrike">
              <a:latin typeface="Arial"/>
            </a:endParaRPr>
          </a:p>
        </p:txBody>
      </p:sp>
      <p:sp>
        <p:nvSpPr>
          <p:cNvPr id="727"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circuit_path(x,p)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br/>
            <a:r>
              <a:rPr b="0" lang="en-US" sz="1800" spc="-1" strike="noStrike">
                <a:solidFill>
                  <a:srgbClr val="000000"/>
                </a:solidFill>
                <a:latin typeface="Courier New"/>
                <a:ea typeface="DejaVu Sans"/>
              </a:rPr>
              <a:t>    % d[i] is the distance for the ith visited city:</a:t>
            </a:r>
            <a:br/>
            <a:r>
              <a:rPr b="0" lang="en-US" sz="1800" spc="-1" strike="noStrike">
                <a:solidFill>
                  <a:srgbClr val="000000"/>
                </a:solidFill>
                <a:latin typeface="Courier New"/>
                <a:ea typeface="DejaVu Sans"/>
              </a:rPr>
              <a:t>    % the distance between the city i and the next city x[i]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(again, the element constraint is used)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distances[i,x[i]] = d[i]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2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TSP: Solution</a:t>
            </a:r>
            <a:endParaRPr b="0" lang="en-US" sz="2400" spc="-1" strike="noStrike">
              <a:latin typeface="Arial"/>
            </a:endParaRPr>
          </a:p>
        </p:txBody>
      </p:sp>
      <p:sp>
        <p:nvSpPr>
          <p:cNvPr id="730" name="CustomShape 2"/>
          <p:cNvSpPr/>
          <p:nvPr/>
        </p:nvSpPr>
        <p:spPr>
          <a:xfrm>
            <a:off x="1188720" y="1737360"/>
            <a:ext cx="10238760" cy="264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1  2  3  4  5  6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[2, 7, 1, 3, 4, 5, 6]  % The circuit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 [2, 7, 6, 5, 4, 3, 1]  % The path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dist: 34</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The path is thus: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7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6 →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 1   (back to city 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3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Code golfing</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73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Code golfing</a:t>
            </a:r>
            <a:endParaRPr b="0" lang="en-US" sz="6000" spc="-1" strike="noStrike">
              <a:latin typeface="Arial"/>
            </a:endParaRPr>
          </a:p>
        </p:txBody>
      </p:sp>
      <p:sp>
        <p:nvSpPr>
          <p:cNvPr id="73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http://codegolf.stackexchange.com/questions/8429/can-you-golf-golf/</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You are required to generate a random 18-hole golf course.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Example output: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[3 4 3 5 5 4 4 4 5 3 3 4 4 3 4 5 5 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Rules: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Your program must output a list of hole lengths for exactly 18 holes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Each hole must have a length of 3, 4 or 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The hole lengths must add up to 72 for the entire course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Your program must be able to produce every possible hole configuration with  some non-zero-probability (the probabilities of each configuration need not be  equal, but feel free to claim extra kudos if this is the case)</a:t>
            </a:r>
            <a:endParaRPr b="0" lang="en-US" sz="3200" spc="-1" strike="noStrike">
              <a:latin typeface="Arial"/>
            </a:endParaRPr>
          </a:p>
        </p:txBody>
      </p:sp>
    </p:spTree>
  </p:cSld>
</p:sld>
</file>

<file path=ppt/slides/slide2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Code golfing</a:t>
            </a:r>
            <a:endParaRPr b="0" lang="en-US" sz="2400" spc="-1" strike="noStrike">
              <a:latin typeface="Arial"/>
            </a:endParaRPr>
          </a:p>
        </p:txBody>
      </p:sp>
      <p:sp>
        <p:nvSpPr>
          <p:cNvPr id="73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The complete model: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array[1..18]of var 3..5:x;constraint sum(x)=72</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Run with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minizinc 18_hole_golf.mzn -a -s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[3, 3, 3, 3, 3, 3, 3, 3, 3, 5, 5, 5, 5, 5, 5, 5, 5,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[3, 3, 4, 3, 3, 3, 3, 4, 3, 3, 5, 5, 5, 5, 5, 5, 5,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[3, 3, 4, 3, 4, 3, 3, 3, 3, 3, 5, 5, 5, 5, 5, 5, 5,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[3, 3, 4, 3, 3, 3, 3, 3, 3, 4, 5, 5, 5, 5, 5, 5, 5,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[3, 3, 5, 3, 3, 3, 3, 3, 3, 3, 5, 5, 5, 5, 5, 5, 5,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Number of solutions: 44152809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Time               : 23min01.36s</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3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Smullyan’s Knights and Knaves</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reification</a:t>
            </a:r>
            <a:endParaRPr b="0" lang="en-US" sz="4000" spc="-1" strike="noStrike">
              <a:latin typeface="Arial"/>
            </a:endParaRPr>
          </a:p>
          <a:p>
            <a:pPr algn="ctr">
              <a:lnSpc>
                <a:spcPct val="100000"/>
              </a:lnSpc>
            </a:pPr>
            <a:endParaRPr b="0" lang="en-US" sz="4000" spc="-1" strike="noStrike">
              <a:latin typeface="Arial"/>
            </a:endParaRPr>
          </a:p>
        </p:txBody>
      </p:sp>
      <p:sp>
        <p:nvSpPr>
          <p:cNvPr id="74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SEND+MORE=MONEY: Solve statement</a:t>
            </a:r>
            <a:endParaRPr b="0" lang="en-US" sz="2400" spc="-1" strike="noStrike">
              <a:latin typeface="Arial"/>
            </a:endParaRPr>
          </a:p>
        </p:txBody>
      </p:sp>
      <p:sp>
        <p:nvSpPr>
          <p:cNvPr id="21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We want all solutions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1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Knights and Knaves</a:t>
            </a:r>
            <a:endParaRPr b="0" lang="en-US" sz="6000" spc="-1" strike="noStrike">
              <a:latin typeface="Arial"/>
            </a:endParaRPr>
          </a:p>
        </p:txBody>
      </p:sp>
      <p:sp>
        <p:nvSpPr>
          <p:cNvPr id="74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Raymond Smullyan’s excellent</a:t>
            </a:r>
            <a:br/>
            <a:r>
              <a:rPr b="0" lang="en-US" sz="3200" spc="-1" strike="noStrike">
                <a:solidFill>
                  <a:srgbClr val="000000"/>
                </a:solidFill>
                <a:latin typeface="Noto Sans Regular"/>
                <a:ea typeface="DejaVu Sans"/>
              </a:rPr>
              <a:t>“What is the name of this book?”</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knight always tells the truth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knave always lies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r>
              <a:rPr b="0" lang="en-US" sz="3200" spc="-1" strike="noStrike">
                <a:solidFill>
                  <a:srgbClr val="000000"/>
                </a:solidFill>
                <a:latin typeface="Noto Sans Regular"/>
                <a:ea typeface="DejaVu Sans"/>
              </a:rPr>
              <a:t>Liar paradox”:</a:t>
            </a:r>
            <a:br/>
            <a:r>
              <a:rPr b="0" lang="en-US" sz="3200" spc="-1" strike="noStrike">
                <a:solidFill>
                  <a:srgbClr val="000000"/>
                </a:solidFill>
                <a:latin typeface="Noto Sans Regular"/>
                <a:ea typeface="DejaVu Sans"/>
              </a:rPr>
              <a:t>- A knave cannot say “I’m lying” (‘cause it’s true)</a:t>
            </a:r>
            <a:br/>
            <a:r>
              <a:rPr b="0" lang="en-US" sz="3200" spc="-1" strike="noStrike">
                <a:solidFill>
                  <a:srgbClr val="000000"/>
                </a:solidFill>
                <a:latin typeface="Noto Sans Regular"/>
                <a:ea typeface="DejaVu Sans"/>
              </a:rPr>
              <a:t>- A knight cannot say “I’m lying” (‘cause it’s false)</a:t>
            </a:r>
            <a:endParaRPr b="0" lang="en-US" sz="3200" spc="-1" strike="noStrike">
              <a:latin typeface="Arial"/>
            </a:endParaRPr>
          </a:p>
        </p:txBody>
      </p:sp>
    </p:spTree>
  </p:cSld>
</p:sld>
</file>

<file path=ppt/slides/slide2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Knights and Knaves: #26</a:t>
            </a:r>
            <a:endParaRPr b="0" lang="en-US" sz="6000" spc="-1" strike="noStrike">
              <a:latin typeface="Arial"/>
            </a:endParaRPr>
          </a:p>
        </p:txBody>
      </p:sp>
      <p:sp>
        <p:nvSpPr>
          <p:cNvPr id="74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Problem #26:</a:t>
            </a:r>
            <a:br/>
            <a:r>
              <a:rPr b="0" lang="en-US" sz="3200" spc="-1" strike="noStrike">
                <a:solidFill>
                  <a:srgbClr val="000000"/>
                </a:solidFill>
                <a:latin typeface="Noto Sans Regular"/>
                <a:ea typeface="DejaVu Sans"/>
              </a:rPr>
              <a:t>B says: A says he is a knave</a:t>
            </a:r>
            <a:br/>
            <a:r>
              <a:rPr b="0" lang="en-US" sz="3200" spc="-1" strike="noStrike">
                <a:solidFill>
                  <a:srgbClr val="000000"/>
                </a:solidFill>
                <a:latin typeface="Noto Sans Regular"/>
                <a:ea typeface="DejaVu Sans"/>
              </a:rPr>
              <a:t>C says: B is a knave</a:t>
            </a:r>
            <a:br/>
            <a:r>
              <a:rPr b="0" lang="en-US" sz="3200" spc="-1" strike="noStrike">
                <a:solidFill>
                  <a:srgbClr val="000000"/>
                </a:solidFill>
                <a:latin typeface="Noto Sans Regular"/>
                <a:ea typeface="DejaVu Sans"/>
              </a:rPr>
              <a:t>What are B and C?</a:t>
            </a:r>
            <a:endParaRPr b="0" lang="en-US" sz="3200" spc="-1" strike="noStrike">
              <a:latin typeface="Arial"/>
            </a:endParaRPr>
          </a:p>
        </p:txBody>
      </p:sp>
    </p:spTree>
  </p:cSld>
</p:sld>
</file>

<file path=ppt/slides/slide2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Knights and Knaves: Problem #26 - model</a:t>
            </a:r>
            <a:endParaRPr b="0" lang="en-US" sz="2400" spc="-1" strike="noStrike">
              <a:latin typeface="Arial"/>
            </a:endParaRPr>
          </a:p>
        </p:txBody>
      </p:sp>
      <p:sp>
        <p:nvSpPr>
          <p:cNvPr id="74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 knight alway tells the truth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 knave always lies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P = {knight,knave};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P: A; var P: B; var P: C;</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says(kind of person, what the person say: a boolean)</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 says(var P: kind, var bool: says)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(kind = knight &lt;-&gt; says = true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(kind = knave  &lt;-&gt; says = false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B: A says he is a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says(B, </a:t>
            </a:r>
            <a:r>
              <a:rPr b="1" lang="en-US" sz="1800" spc="-1" strike="noStrike">
                <a:solidFill>
                  <a:srgbClr val="000000"/>
                </a:solidFill>
                <a:latin typeface="Courier New"/>
                <a:ea typeface="DejaVu Sans"/>
              </a:rPr>
              <a:t>says(A, A = knave)</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 B is a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says(C, B =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4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Knights and Knaves: Problem #26 - solution</a:t>
            </a:r>
            <a:endParaRPr b="0" lang="en-US" sz="2400" spc="-1" strike="noStrike">
              <a:latin typeface="Arial"/>
            </a:endParaRPr>
          </a:p>
        </p:txBody>
      </p:sp>
      <p:sp>
        <p:nvSpPr>
          <p:cNvPr id="74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Problem #26: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 A says he is a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 B is a knave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There are two solutions: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 [knave, knave, knight]</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 [knight, knave, knight]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Which means that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 is unknown (either a knave or knight)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 is a knave (lying)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 is a knight (telling the truth)</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Manual reasoning: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B is lying since it’s impossible that A says he’s a knave </a:t>
            </a:r>
            <a:br/>
            <a:r>
              <a:rPr b="0" lang="en-US" sz="1800" spc="-1" strike="noStrike">
                <a:solidFill>
                  <a:srgbClr val="000000"/>
                </a:solidFill>
                <a:latin typeface="Courier New"/>
                <a:ea typeface="DejaVu Sans"/>
              </a:rPr>
              <a:t>  → B is a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And since B is lying (is a knave)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then C is telling the truth </a:t>
            </a:r>
            <a:br/>
            <a:r>
              <a:rPr b="0" lang="en-US" sz="1800" spc="-1" strike="noStrike">
                <a:solidFill>
                  <a:srgbClr val="000000"/>
                </a:solidFill>
                <a:latin typeface="Courier New"/>
                <a:ea typeface="DejaVu Sans"/>
              </a:rPr>
              <a:t>  → C is a knight.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5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Knights and Knaves: Alternative definition using </a:t>
            </a:r>
            <a:r>
              <a:rPr b="0" i="1" lang="en-US" sz="2400" spc="-1" strike="noStrike">
                <a:solidFill>
                  <a:srgbClr val="000000"/>
                </a:solidFill>
                <a:latin typeface="Arial"/>
                <a:ea typeface="DejaVu Sans"/>
              </a:rPr>
              <a:t>\/ and /\</a:t>
            </a:r>
            <a:endParaRPr b="0" lang="en-US" sz="2400" spc="-1" strike="noStrike">
              <a:latin typeface="Arial"/>
            </a:endParaRPr>
          </a:p>
        </p:txBody>
      </p:sp>
      <p:sp>
        <p:nvSpPr>
          <p:cNvPr id="75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Instead of &lt;-&gt; (and /\) we can use /\ (and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predicate says(var P: kind, var bool: says)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(kind = knight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says = true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(kind = knave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says = false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5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4"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N-queens problem</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different encodings</a:t>
            </a:r>
            <a:endParaRPr b="0" lang="en-US" sz="4000" spc="-1" strike="noStrike">
              <a:latin typeface="Arial"/>
            </a:endParaRPr>
          </a:p>
        </p:txBody>
      </p:sp>
      <p:sp>
        <p:nvSpPr>
          <p:cNvPr id="755"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N-queens problem</a:t>
            </a:r>
            <a:endParaRPr b="0" lang="en-US" sz="6000" spc="-1" strike="noStrike">
              <a:latin typeface="Arial"/>
            </a:endParaRPr>
          </a:p>
        </p:txBody>
      </p:sp>
      <p:sp>
        <p:nvSpPr>
          <p:cNvPr id="75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Place N queens on a NxN chess board such that no queens attack each other.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Here we see some different encodings:</a:t>
            </a:r>
            <a:br/>
            <a:r>
              <a:rPr b="0" lang="en-US" sz="3200" spc="-1" strike="noStrike">
                <a:solidFill>
                  <a:srgbClr val="000000"/>
                </a:solidFill>
                <a:latin typeface="Noto Sans Regular"/>
                <a:ea typeface="DejaVu Sans"/>
              </a:rPr>
              <a:t>- simple version</a:t>
            </a:r>
            <a:br/>
            <a:r>
              <a:rPr b="0" lang="en-US" sz="3200" spc="-1" strike="noStrike">
                <a:solidFill>
                  <a:srgbClr val="000000"/>
                </a:solidFill>
                <a:latin typeface="Noto Sans Regular"/>
                <a:ea typeface="DejaVu Sans"/>
              </a:rPr>
              <a:t>- using all_different</a:t>
            </a:r>
            <a:br/>
            <a:r>
              <a:rPr b="0" lang="en-US" sz="3200" spc="-1" strike="noStrike">
                <a:solidFill>
                  <a:srgbClr val="000000"/>
                </a:solidFill>
                <a:latin typeface="Noto Sans Regular"/>
                <a:ea typeface="DejaVu Sans"/>
              </a:rPr>
              <a:t>- using a 0/1 grid</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the first two, an 1d array is used representing the N rows.</a:t>
            </a:r>
            <a:endParaRPr b="0" lang="en-US" sz="3200" spc="-1" strike="noStrike">
              <a:latin typeface="Arial"/>
            </a:endParaRPr>
          </a:p>
        </p:txBody>
      </p:sp>
    </p:spTree>
  </p:cSld>
</p:sld>
</file>

<file path=ppt/slides/slide2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N-queens problem (n=8)</a:t>
            </a:r>
            <a:endParaRPr b="0" lang="en-US" sz="6000" spc="-1" strike="noStrike">
              <a:latin typeface="Arial"/>
            </a:endParaRPr>
          </a:p>
        </p:txBody>
      </p:sp>
      <p:sp>
        <p:nvSpPr>
          <p:cNvPr id="75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1" lang="en-US" sz="3200" spc="-1" strike="noStrike">
                <a:solidFill>
                  <a:srgbClr val="000000"/>
                </a:solidFill>
                <a:latin typeface="Courier New"/>
                <a:ea typeface="DejaVu Sans"/>
              </a:rPr>
              <a:t>6</a:t>
            </a:r>
            <a:r>
              <a:rPr b="0" lang="en-US" sz="3200" spc="-1" strike="noStrike">
                <a:solidFill>
                  <a:srgbClr val="000000"/>
                </a:solidFill>
                <a:latin typeface="Courier New"/>
                <a:ea typeface="DejaVu Sans"/>
              </a:rPr>
              <a:t> 4 7 1 3 5 2 8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 . . </a:t>
            </a:r>
            <a:r>
              <a:rPr b="1" lang="en-US" sz="3200" spc="-1" strike="noStrike">
                <a:solidFill>
                  <a:srgbClr val="000000"/>
                </a:solidFill>
                <a:latin typeface="Courier New"/>
                <a:ea typeface="DejaVu Sans"/>
              </a:rPr>
              <a:t>Q</a:t>
            </a:r>
            <a:r>
              <a:rPr b="0" lang="en-US" sz="3200" spc="-1" strike="noStrike">
                <a:solidFill>
                  <a:srgbClr val="000000"/>
                </a:solidFill>
                <a:latin typeface="Courier New"/>
                <a:ea typeface="DejaVu Sans"/>
              </a:rPr>
              <a:t> . .     row 1, col </a:t>
            </a:r>
            <a:r>
              <a:rPr b="1" lang="en-US" sz="3200" spc="-1" strike="noStrike">
                <a:solidFill>
                  <a:srgbClr val="000000"/>
                </a:solidFill>
                <a:latin typeface="Courier New"/>
                <a:ea typeface="DejaVu Sans"/>
              </a:rPr>
              <a:t>6</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 Q . . . .     row 2  col 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 . . . Q .     row 3  col 7</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Q . . . . . . .     row 4  col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Q . . . . .     row 5  col 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 . Q . . .     row 6  col 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Q . . . . . .     row 7  col 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 . . . . . . Q     row 8  col 8</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Different encodings</a:t>
            </a:r>
            <a:endParaRPr b="0" lang="en-US" sz="6000" spc="-1" strike="noStrike">
              <a:latin typeface="Arial"/>
            </a:endParaRPr>
          </a:p>
        </p:txBody>
      </p:sp>
      <p:sp>
        <p:nvSpPr>
          <p:cNvPr id="76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problem can often be modeled in different ways using different views of representations,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best/good model might depend on the strengths of the used solver.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SAT/MIP solvers a model using 0/1 (boolean) variables can be quite fast, but not always</a:t>
            </a:r>
            <a:endParaRPr b="0" lang="en-US" sz="3200" spc="-1" strike="noStrike">
              <a:latin typeface="Arial"/>
            </a:endParaRPr>
          </a:p>
        </p:txBody>
      </p:sp>
    </p:spTree>
  </p:cSld>
</p:sld>
</file>

<file path=ppt/slides/slide2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N-queens: Simple model</a:t>
            </a:r>
            <a:endParaRPr b="0" lang="en-US" sz="2400" spc="-1" strike="noStrike">
              <a:latin typeface="Arial"/>
            </a:endParaRPr>
          </a:p>
        </p:txBody>
      </p:sp>
      <p:sp>
        <p:nvSpPr>
          <p:cNvPr id="76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 [1..n] of var 1..n: q;</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forall (i in 1..n, j in i+1..n)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q[i]     != q[j]     </a:t>
            </a:r>
            <a:r>
              <a:rPr b="0" lang="en-US" sz="1800" spc="-1" strike="noStrike">
                <a:solidFill>
                  <a:srgbClr val="000000"/>
                </a:solidFill>
                <a:latin typeface="Courier New"/>
                <a:ea typeface="DejaVu Sans"/>
              </a:rPr>
              <a:t>/\ % different rows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q[i] + i != q[j] + j </a:t>
            </a:r>
            <a:r>
              <a:rPr b="0" lang="en-US" sz="1800" spc="-1" strike="noStrike">
                <a:solidFill>
                  <a:srgbClr val="000000"/>
                </a:solidFill>
                <a:latin typeface="Courier New"/>
                <a:ea typeface="DejaVu Sans"/>
              </a:rPr>
              <a:t>/\ % different / diagonals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q[i] - i != q[j] – j </a:t>
            </a:r>
            <a:r>
              <a:rPr b="0" lang="en-US" sz="1800" spc="-1" strike="noStrike">
                <a:solidFill>
                  <a:srgbClr val="000000"/>
                </a:solidFill>
                <a:latin typeface="Courier New"/>
                <a:ea typeface="DejaVu Sans"/>
              </a:rPr>
              <a:t>   % different \ diagonals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6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SEND+MORE=MONEY: The complete model</a:t>
            </a:r>
            <a:endParaRPr b="0" lang="en-US" sz="2400" spc="-1" strike="noStrike">
              <a:latin typeface="Arial"/>
            </a:endParaRPr>
          </a:p>
        </p:txBody>
      </p:sp>
      <p:sp>
        <p:nvSpPr>
          <p:cNvPr id="21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include(“globals.mzn”); % for loading definition of all_different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9;</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s; var 0..N: e; var 0..N: n; var 0..N: 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0..N: m; var 0..N: o; var 0..N: r; var 0..N: 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all_different([s,e,n,d,m,o,r,y]);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1000*s + 100*e + 10*n + d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1000*m + 100*o + 10*r + e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10000*m + 1000*o + 100*n + 10*e + y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 &gt; 0 /\m &gt; 0;</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1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N-queens: Using all_different</a:t>
            </a:r>
            <a:endParaRPr b="0" lang="en-US" sz="2400" spc="-1" strike="noStrike">
              <a:latin typeface="Arial"/>
            </a:endParaRPr>
          </a:p>
        </p:txBody>
      </p:sp>
      <p:sp>
        <p:nvSpPr>
          <p:cNvPr id="76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 [1..n] of var 1..n: q;</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Rows are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all_different(q)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diagonals are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all_different([q[i]+i | i in 1..n])</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diagonals are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all_different([q[i]-i | i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6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N-queens: 0/1 variables on a NxN grid</a:t>
            </a:r>
            <a:endParaRPr b="0" lang="en-US" sz="2400" spc="-1" strike="noStrike">
              <a:latin typeface="Arial"/>
            </a:endParaRPr>
          </a:p>
        </p:txBody>
      </p:sp>
      <p:sp>
        <p:nvSpPr>
          <p:cNvPr id="76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array[1..n,1..n] of var 0..1: q</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int: obj = sum(i,j in 1..n) (q[i,j]);</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one queen per row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 sum(j in 1..n) (x[i,j]) = 1)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one queen per column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forall(j in 1..n) ( sum(i in 1..n) (x[i,j]) = 1)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most one queen can be placed in each "/"-diagonal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forall(k in 2-n..n-2)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sum(i,j in 1..n where i-j == k) (x[i,j]) &lt;=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most one queen can be placed in each "\"-diagonal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forall(k in 3..n+n-1)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sum(i,j in 1..n where i+j == k) (x[i,j]) &lt;=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obj = n;</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7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N-queens: Number of solutions</a:t>
            </a:r>
            <a:endParaRPr b="0" lang="en-US" sz="2400" spc="-1" strike="noStrike">
              <a:latin typeface="Arial"/>
            </a:endParaRPr>
          </a:p>
        </p:txBody>
      </p:sp>
      <p:sp>
        <p:nvSpPr>
          <p:cNvPr id="77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   Number of solutions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7         40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8         92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9        352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10        724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11       2680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12      14200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13      73712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14     365596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15    2279184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[1,1,0,0,2,10,4,40,92,352,724,2680,14200,73712,365596,</a:t>
            </a:r>
            <a:r>
              <a:rPr b="0" lang="en-US" sz="1800" spc="-1" strike="noStrike">
                <a:solidFill>
                  <a:srgbClr val="000000"/>
                </a:solidFill>
                <a:latin typeface="Courier New"/>
                <a:ea typeface="DejaVu Sans"/>
              </a:rPr>
              <a:t>2279184]</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7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Number of solutions: OEIS</a:t>
            </a:r>
            <a:endParaRPr b="0" lang="en-US" sz="6000" spc="-1" strike="noStrike">
              <a:latin typeface="Arial"/>
            </a:endParaRPr>
          </a:p>
        </p:txBody>
      </p:sp>
      <p:sp>
        <p:nvSpPr>
          <p:cNvPr id="77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Online Encyclopedia of Integer Sequences: https://oeis.org/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hlinkClick r:id="rId1"/>
              </a:rPr>
              <a:t>https://oeis.org/A000170</a:t>
            </a:r>
            <a:br/>
            <a:r>
              <a:rPr b="0" lang="en-US" sz="3200" spc="-1" strike="noStrike">
                <a:solidFill>
                  <a:srgbClr val="000000"/>
                </a:solidFill>
                <a:latin typeface="Noto Sans Regular"/>
                <a:ea typeface="DejaVu Sans"/>
              </a:rPr>
              <a:t>”””</a:t>
            </a:r>
            <a:br/>
            <a:r>
              <a:rPr b="0" lang="en-US" sz="3200" spc="-1" strike="noStrike">
                <a:solidFill>
                  <a:srgbClr val="000000"/>
                </a:solidFill>
                <a:latin typeface="Noto Sans Regular"/>
                <a:ea typeface="DejaVu Sans"/>
              </a:rPr>
              <a:t>A000170 Number of ways of placing n nonattacking queens on an n X n board.</a:t>
            </a:r>
            <a:br/>
            <a:r>
              <a:rPr b="0" lang="en-US" sz="3200" spc="-1" strike="noStrike">
                <a:solidFill>
                  <a:srgbClr val="000000"/>
                </a:solidFill>
                <a:latin typeface="Noto Sans Regular"/>
                <a:ea typeface="DejaVu Sans"/>
              </a:rPr>
              <a:t>1, 1, 0, 0, 2, 10, 4, 40, 92, 352, 724, 2680, 14200, 73712, 365596, 2279184, 14772512, 95815104, 666090624, 4968057848, 39029188884, 314666222712, 2691008701644, 24233937684440, 227514171973736, 2207893435808352, 22317699616364044, 234907967154122528 </a:t>
            </a:r>
            <a:br/>
            <a:r>
              <a:rPr b="0" lang="en-US" sz="3200" spc="-1" strike="noStrike">
                <a:solidFill>
                  <a:srgbClr val="000000"/>
                </a:solidFill>
                <a:latin typeface="Noto Sans Regular"/>
                <a:ea typeface="DejaVu Sans"/>
              </a:rPr>
              <a:t>”””</a:t>
            </a:r>
            <a:endParaRPr b="0" lang="en-US" sz="3200" spc="-1" strike="noStrike">
              <a:latin typeface="Arial"/>
            </a:endParaRPr>
          </a:p>
        </p:txBody>
      </p:sp>
    </p:spTree>
  </p:cSld>
</p:sld>
</file>

<file path=ppt/slides/slide2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Is there a pattern in the solutions?</a:t>
            </a:r>
            <a:endParaRPr b="0" lang="en-US" sz="2400" spc="-1" strike="noStrike">
              <a:latin typeface="Arial"/>
            </a:endParaRPr>
          </a:p>
        </p:txBody>
      </p:sp>
      <p:sp>
        <p:nvSpPr>
          <p:cNvPr id="77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[ 1,2,1,0]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 [ 2,1,2,0,0]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no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[ 3,2,1,1,0,0,0]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[ 4,2,1,0,1,0,0,0]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[ 5,2,1,0,0,1,0,0,0]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[ 6,2,1,0,0,0,1,0,0,0]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11: [ 7,2,1,0,0,0,0,1,0,0,0]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 [ 8,2,1,0,0,0,0,0,1,0,0,0]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 [ 9,2,1,0,0,0,0,0,0,1,0,0,0]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14: [10,2,1,0,0,0,0,0,0,0,1,0,0,0]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15: [11,2,1,0,0,0,0,0,0,0,0,1,0,0,0]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16: [12,2,1,0,0,0,0,0,0,0,0,0,1,0,0,0]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17: [13,2,1,0,0,0,0,0,0,0,0,0,0,1,0,0,0]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18: [14,2,1,0,0,0,0,0,0,0,0,0,0,0,1,0,0,0]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19: [15,2,1,0,0,0,0,0,0,0,0,0,0,0,0,1,0,0,0]</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7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Is there a pattern? (Yes, at least for N&gt;=7)</a:t>
            </a:r>
            <a:endParaRPr b="0" lang="en-US" sz="2400" spc="-1" strike="noStrike">
              <a:latin typeface="Arial"/>
            </a:endParaRPr>
          </a:p>
        </p:txBody>
      </p:sp>
      <p:sp>
        <p:nvSpPr>
          <p:cNvPr id="78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[ 1,2,1,0]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5: [ 2,1,2,0,0]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no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 </a:t>
            </a:r>
            <a:r>
              <a:rPr b="1" lang="en-US" sz="1800" spc="-1" strike="noStrike">
                <a:solidFill>
                  <a:srgbClr val="000000"/>
                </a:solidFill>
                <a:latin typeface="Courier New"/>
                <a:ea typeface="DejaVu Sans"/>
              </a:rPr>
              <a:t>3,2,1</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[ 4,2,1,0,1,0,0,0]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 [ 5,2,1,0,0,1,0,0,0]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 </a:t>
            </a:r>
            <a:r>
              <a:rPr b="1" lang="en-US" sz="1800" spc="-1" strike="noStrike">
                <a:solidFill>
                  <a:srgbClr val="000000"/>
                </a:solidFill>
                <a:latin typeface="Courier New"/>
                <a:ea typeface="DejaVu Sans"/>
              </a:rPr>
              <a:t>6,2,1</a:t>
            </a:r>
            <a:r>
              <a:rPr b="0" lang="en-US" sz="1800" spc="-1" strike="noStrike">
                <a:solidFill>
                  <a:srgbClr val="000000"/>
                </a:solidFill>
                <a:latin typeface="Courier New"/>
                <a:ea typeface="DejaVu Sans"/>
              </a:rPr>
              <a:t>,0,0,0,</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11: [ 7,2,1,0,0,0,0,1,0,0,0]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 [ 8,2,1,0,0,0,0,0,1,0,0,0]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13: [ 9,2,1,0,0,0,0,0,0,1,0,0,0]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14: [</a:t>
            </a:r>
            <a:r>
              <a:rPr b="1" lang="en-US" sz="1800" spc="-1" strike="noStrike">
                <a:solidFill>
                  <a:srgbClr val="000000"/>
                </a:solidFill>
                <a:latin typeface="Courier New"/>
                <a:ea typeface="DejaVu Sans"/>
              </a:rPr>
              <a:t>10,2,1</a:t>
            </a:r>
            <a:r>
              <a:rPr b="0" lang="en-US" sz="1800" spc="-1" strike="noStrike">
                <a:solidFill>
                  <a:srgbClr val="000000"/>
                </a:solidFill>
                <a:latin typeface="Courier New"/>
                <a:ea typeface="DejaVu Sans"/>
              </a:rPr>
              <a:t>,0,0,0,0,0,0,0,</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15: [11,2,1,0,0,0,0,0,0,0,0,1,0,0,0]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16: [12,2,1,0,0,0,0,0,0,0,0,0,1,0,0,0]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17: [13,2,1,0,0,0,0,0,0,0,0,0,0,1,0,0,0]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18: [14,2,1,0,0,0,0,0,0,0,0,0,0,0,1,0,0,0]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19: [</a:t>
            </a:r>
            <a:r>
              <a:rPr b="1" lang="en-US" sz="1800" spc="-1" strike="noStrike">
                <a:solidFill>
                  <a:srgbClr val="000000"/>
                </a:solidFill>
                <a:latin typeface="Courier New"/>
                <a:ea typeface="DejaVu Sans"/>
              </a:rPr>
              <a:t>15,2,1,</a:t>
            </a:r>
            <a:r>
              <a:rPr b="0" lang="en-US" sz="1800" spc="-1" strike="noStrike">
                <a:solidFill>
                  <a:srgbClr val="000000"/>
                </a:solidFill>
                <a:latin typeface="Courier New"/>
                <a:ea typeface="DejaVu Sans"/>
              </a:rPr>
              <a:t>0,0,0,0,0,0,0,0,0,0,0,0,</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,0,0,0]</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8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sequence: Non CP algorithm in Python3, for n &gt;= 7</a:t>
            </a:r>
            <a:endParaRPr b="0" lang="en-US" sz="2400" spc="-1" strike="noStrike">
              <a:latin typeface="Arial"/>
            </a:endParaRPr>
          </a:p>
        </p:txBody>
      </p:sp>
      <p:sp>
        <p:nvSpPr>
          <p:cNvPr id="78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def magic_sequence(n):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This works for n&gt;=7.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n &lt;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return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else: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 = [0]*n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s[0] = n-4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s[1]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s[2] =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s[n-4] =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return 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print(magic_sequence(10))   # [6, 2, 1, 0, 0, 0, 1, 0, 0, 0]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For n=10 000 this program takes 0.04s. (Gecode takes 31.78s.)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Sometimes CP is not the fastest approach;  but it’s often great for exploring problems.</a:t>
            </a:r>
            <a:endParaRPr b="0" lang="en-US" sz="1800" spc="-1" strike="noStrike">
              <a:latin typeface="Arial"/>
            </a:endParaRPr>
          </a:p>
          <a:p>
            <a:pPr>
              <a:lnSpc>
                <a:spcPct val="93000"/>
              </a:lnSpc>
            </a:pPr>
            <a:r>
              <a:rPr b="0" lang="en-US" sz="1800" spc="-1" strike="noStrike">
                <a:solidFill>
                  <a:srgbClr val="000000"/>
                </a:solidFill>
                <a:latin typeface="Arial"/>
                <a:ea typeface="DejaVu Sans"/>
              </a:rPr>
              <a:t>The Python program was written after I played with the CP model.</a:t>
            </a:r>
            <a:endParaRPr b="0" lang="en-US" sz="1800" spc="-1" strike="noStrike">
              <a:latin typeface="Arial"/>
            </a:endParaRPr>
          </a:p>
        </p:txBody>
      </p:sp>
      <p:sp>
        <p:nvSpPr>
          <p:cNvPr id="78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5"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Thirty bottles</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786"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Thirty bottles</a:t>
            </a:r>
            <a:endParaRPr b="0" lang="en-US" sz="6000" spc="-1" strike="noStrike">
              <a:latin typeface="Arial"/>
            </a:endParaRPr>
          </a:p>
        </p:txBody>
      </p:sp>
      <p:sp>
        <p:nvSpPr>
          <p:cNvPr id="78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Alcuins, via Paul Vaderlind "Klassisk Nöjesmatematik" (“Classical recreational mathematics”), 2003, page 38.</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man died and left 30 bottles to his 3 sons. 10 bottles was filled with oil, 10 was half full with oil, and 10 was empty. The wish of the man was that all the sons should get the </a:t>
            </a:r>
            <a:r>
              <a:rPr b="1" lang="en-US" sz="3200" spc="-1" strike="noStrike">
                <a:solidFill>
                  <a:srgbClr val="000000"/>
                </a:solidFill>
                <a:latin typeface="Noto Sans Regular"/>
                <a:ea typeface="DejaVu Sans"/>
              </a:rPr>
              <a:t>same amount of bottles and the same amount of oil</a:t>
            </a:r>
            <a:r>
              <a:rPr b="0" lang="en-US" sz="3200" spc="-1" strike="noStrike">
                <a:solidFill>
                  <a:srgbClr val="000000"/>
                </a:solidFill>
                <a:latin typeface="Noto Sans Regular"/>
                <a:ea typeface="DejaVu Sans"/>
              </a:rPr>
              <a:t>. How to distribute bottles and oil in a fair way if it's not allowed to pour oil from one bottle to another.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How many solutions are there?</a:t>
            </a:r>
            <a:endParaRPr b="0" lang="en-US" sz="3200" spc="-1" strike="noStrike">
              <a:latin typeface="Arial"/>
            </a:endParaRPr>
          </a:p>
        </p:txBody>
      </p:sp>
    </p:spTree>
  </p:cSld>
</p:sld>
</file>

<file path=ppt/slides/slide2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Parameters and decision variables</a:t>
            </a:r>
            <a:endParaRPr b="0" lang="en-US" sz="2400" spc="-1" strike="noStrike">
              <a:latin typeface="Arial"/>
            </a:endParaRPr>
          </a:p>
          <a:p>
            <a:pPr>
              <a:lnSpc>
                <a:spcPct val="93000"/>
              </a:lnSpc>
            </a:pPr>
            <a:endParaRPr b="0" lang="en-US" sz="2400" spc="-1" strike="noStrike">
              <a:latin typeface="Arial"/>
            </a:endParaRPr>
          </a:p>
        </p:txBody>
      </p:sp>
      <p:sp>
        <p:nvSpPr>
          <p:cNvPr id="790" name="CustomShape 2"/>
          <p:cNvSpPr/>
          <p:nvPr/>
        </p:nvSpPr>
        <p:spPr>
          <a:xfrm>
            <a:off x="1188720" y="173340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3;                         % number of bottle types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how filled are the bottle types (the ratio)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[filled, half filled, empty] = </a:t>
            </a:r>
            <a:r>
              <a:rPr b="0" lang="en-US" sz="1800" spc="-1" strike="noStrike">
                <a:solidFill>
                  <a:srgbClr val="000000"/>
                </a:solidFill>
                <a:latin typeface="Courier New"/>
                <a:ea typeface="DejaVu Sans"/>
              </a:rPr>
              <a:t>[1,1/2,0]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t = </a:t>
            </a:r>
            <a:r>
              <a:rPr b="1" lang="en-US" sz="1800" spc="-1" strike="noStrike">
                <a:solidFill>
                  <a:srgbClr val="000000"/>
                </a:solidFill>
                <a:latin typeface="Courier New"/>
                <a:ea typeface="DejaVu Sans"/>
              </a:rPr>
              <a:t>[2,1,0]</a:t>
            </a:r>
            <a:r>
              <a:rPr b="0" lang="en-US" sz="1800" spc="-1" strike="noStrike">
                <a:solidFill>
                  <a:srgbClr val="000000"/>
                </a:solidFill>
                <a:latin typeface="Courier New"/>
                <a:ea typeface="DejaVu Sans"/>
              </a:rPr>
              <a:t>;    % converted to integers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b = [10,10,10];                % number of bottles of each type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num_sons = 3;                  % number of sons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derived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tot_oil = sum([t[i]*b[i] | i in 1..n]); % total amount of oil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tot_bottles = sum(b);                   % total number of bottles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How many bottles of each type should be distributed to each son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array[1..num_sons,1..n] of var 0..tot_oil: x;</a:t>
            </a:r>
            <a:endParaRPr b="0" lang="en-US" sz="1800" spc="-1" strike="noStrike">
              <a:latin typeface="Arial"/>
            </a:endParaRPr>
          </a:p>
        </p:txBody>
      </p:sp>
      <p:sp>
        <p:nvSpPr>
          <p:cNvPr id="79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SEND+MORE=MONEY: Solution</a:t>
            </a:r>
            <a:endParaRPr b="0" lang="en-US" sz="2400" spc="-1" strike="noStrike">
              <a:latin typeface="Arial"/>
            </a:endParaRPr>
          </a:p>
        </p:txBody>
      </p:sp>
      <p:sp>
        <p:nvSpPr>
          <p:cNvPr id="21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minizinc send_more_money.mzn -a </a:t>
            </a: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s = 9</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 =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 =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 =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 =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 =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y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S</a:t>
            </a:r>
            <a:r>
              <a:rPr b="0" lang="en-US" sz="1800" spc="-1" strike="noStrike">
                <a:solidFill>
                  <a:srgbClr val="000000"/>
                </a:solidFill>
                <a:latin typeface="Courier New"/>
                <a:ea typeface="DejaVu Sans"/>
              </a:rPr>
              <a:t>END + MORE = MONEY</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567 + 1085 = 10652</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Command line: Using -a (all solutions) to ensure a unique solution. </a:t>
            </a:r>
            <a:endParaRPr b="0" lang="en-US" sz="1800" spc="-1" strike="noStrike">
              <a:latin typeface="Arial"/>
            </a:endParaRPr>
          </a:p>
          <a:p>
            <a:pPr>
              <a:lnSpc>
                <a:spcPct val="93000"/>
              </a:lnSpc>
            </a:pPr>
            <a:r>
              <a:rPr b="0" lang="en-US" sz="1800" spc="-1" strike="noStrike">
                <a:solidFill>
                  <a:srgbClr val="000000"/>
                </a:solidFill>
                <a:latin typeface="Arial"/>
                <a:ea typeface="DejaVu Sans"/>
              </a:rPr>
              <a:t>In MiniZincIDE there’s an option to show all solutions.</a:t>
            </a:r>
            <a:br/>
            <a:br/>
            <a:endParaRPr b="0" lang="en-US" sz="1800" spc="-1" strike="noStrike">
              <a:latin typeface="Arial"/>
            </a:endParaRPr>
          </a:p>
          <a:p>
            <a:pPr>
              <a:lnSpc>
                <a:spcPct val="93000"/>
              </a:lnSpc>
            </a:pPr>
            <a:endParaRPr b="0" lang="en-US" sz="1800" spc="-1" strike="noStrike">
              <a:latin typeface="Arial"/>
            </a:endParaRPr>
          </a:p>
        </p:txBody>
      </p:sp>
      <p:sp>
        <p:nvSpPr>
          <p:cNvPr id="21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Model</a:t>
            </a:r>
            <a:endParaRPr b="0" lang="en-US" sz="2400" spc="-1" strike="noStrike">
              <a:latin typeface="Arial"/>
            </a:endParaRPr>
          </a:p>
          <a:p>
            <a:pPr>
              <a:lnSpc>
                <a:spcPct val="93000"/>
              </a:lnSpc>
            </a:pPr>
            <a:endParaRPr b="0" lang="en-US" sz="2400" spc="-1" strike="noStrike">
              <a:latin typeface="Arial"/>
            </a:endParaRPr>
          </a:p>
        </p:txBody>
      </p:sp>
      <p:sp>
        <p:nvSpPr>
          <p:cNvPr id="79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forall(s in 1..num_sons)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total number of bottles per son (row)</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(convert to multiplication)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num_sons*sum(x[s,..] ) = tot_bottles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total amount of oil per son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num_sons*sum([x[s,j]*t[j] | j in 1..n]) = tot_oil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symmetry breaking (lexicographic order of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s &lt; num_sons then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lex_lesseq(x[s,..],x[s+1,..])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endif</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check the the number of bottles of each type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i.e. the columns in the matrix.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forall(j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sum(x[..,j]) = b[j]</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9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First solution</a:t>
            </a:r>
            <a:endParaRPr b="0" lang="en-US" sz="2400" spc="-1" strike="noStrike">
              <a:latin typeface="Arial"/>
            </a:endParaRPr>
          </a:p>
          <a:p>
            <a:pPr>
              <a:lnSpc>
                <a:spcPct val="93000"/>
              </a:lnSpc>
            </a:pPr>
            <a:endParaRPr b="0" lang="en-US" sz="2400" spc="-1" strike="noStrike">
              <a:latin typeface="Arial"/>
            </a:endParaRPr>
          </a:p>
        </p:txBody>
      </p:sp>
      <p:sp>
        <p:nvSpPr>
          <p:cNvPr id="79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[3, 4, 3]  = 3+4+3 = 10 bottles     First son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4, 3]  = 3+3+3 = 10 bottles     Second son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2, 4]  = 4+2+4 = 10 bottles     Third son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10 10 10  sums of columns (=number of bottles of each type)</a:t>
            </a:r>
            <a:b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How many liter oil per son?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We must use the original ratios [1,1/2,0],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not those in the model ([2,1,0]).</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Son 1: </a:t>
            </a:r>
            <a:r>
              <a:rPr b="0" lang="en-US" sz="1800" spc="-1" strike="noStrike">
                <a:solidFill>
                  <a:srgbClr val="000000"/>
                </a:solidFill>
                <a:latin typeface="Courier New"/>
                <a:ea typeface="DejaVu Sans"/>
              </a:rPr>
              <a:t>[3, 4, 3]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3*1 + 4/2 + 3*0 = 3 + 2 + 0 = 5 liter oil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Son 2: </a:t>
            </a:r>
            <a:r>
              <a:rPr b="0" lang="en-US" sz="1800" spc="-1" strike="noStrike">
                <a:solidFill>
                  <a:srgbClr val="000000"/>
                </a:solidFill>
                <a:latin typeface="Courier New"/>
                <a:ea typeface="DejaVu Sans"/>
              </a:rPr>
              <a:t>[3, 4, 3]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3*1 + 4/2 + 3*0 = 3 + 2 + 0 = 5 liter oil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Son 3: [4, 2, 4]</a:t>
            </a:r>
            <a:br/>
            <a:r>
              <a:rPr b="0" lang="en-US" sz="1800" spc="-1" strike="noStrike">
                <a:solidFill>
                  <a:srgbClr val="000000"/>
                </a:solidFill>
                <a:latin typeface="Courier New"/>
                <a:ea typeface="DejaVu Sans"/>
              </a:rPr>
              <a:t>4*1 + 2/2 + 4*0 = 4 + 1 + 0 = 5 liter oil</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79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All solutions (i.e. 5 solutions)</a:t>
            </a:r>
            <a:endParaRPr b="0" lang="en-US" sz="2400" spc="-1" strike="noStrike">
              <a:latin typeface="Arial"/>
            </a:endParaRPr>
          </a:p>
          <a:p>
            <a:pPr>
              <a:lnSpc>
                <a:spcPct val="93000"/>
              </a:lnSpc>
            </a:pPr>
            <a:endParaRPr b="0" lang="en-US" sz="2400" spc="-1" strike="noStrike">
              <a:latin typeface="Arial"/>
            </a:endParaRPr>
          </a:p>
        </p:txBody>
      </p:sp>
      <p:sp>
        <p:nvSpPr>
          <p:cNvPr id="79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[3,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2, 4]</a:t>
            </a:r>
            <a:b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6, 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8,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[0, 10,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6,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0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801" name="TextShape 4"/>
          <p:cNvSpPr txBox="1"/>
          <p:nvPr/>
        </p:nvSpPr>
        <p:spPr>
          <a:xfrm>
            <a:off x="5303520" y="2834640"/>
            <a:ext cx="5267880" cy="346320"/>
          </a:xfrm>
          <a:prstGeom prst="rect">
            <a:avLst/>
          </a:prstGeom>
          <a:noFill/>
          <a:ln>
            <a:noFill/>
          </a:ln>
        </p:spPr>
        <p:txBody>
          <a:bodyPr lIns="90000" rIns="90000" tIns="45000" bIns="45000"/>
          <a:p>
            <a:r>
              <a:rPr b="0" lang="en-US" sz="1800" spc="-1" strike="noStrike">
                <a:latin typeface="Arial"/>
              </a:rPr>
              <a:t>Without symmetry breaking there are 21 solutions.</a:t>
            </a:r>
            <a:endParaRPr b="0" lang="en-US" sz="1800" spc="-1" strike="noStrike">
              <a:latin typeface="Arial"/>
            </a:endParaRPr>
          </a:p>
        </p:txBody>
      </p:sp>
    </p:spTree>
  </p:cSld>
</p:sld>
</file>

<file path=ppt/slides/slide2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Thirty bottles, variant</a:t>
            </a:r>
            <a:endParaRPr b="0" lang="en-US" sz="6000" spc="-1" strike="noStrike">
              <a:latin typeface="Arial"/>
            </a:endParaRPr>
          </a:p>
        </p:txBody>
      </p:sp>
      <p:sp>
        <p:nvSpPr>
          <p:cNvPr id="80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Paul Vaderlind "Klassisk Nöjesmatematik", 2003, page 40 (Problem 15)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How to distribute 5 full, 8 half-full, and 11 empty bottles of wine between three persons if each person get the same number of bottles and the same amout of wine. Find all solutions.</a:t>
            </a:r>
            <a:endParaRPr b="0" lang="en-US" sz="3200" spc="-1" strike="noStrike">
              <a:latin typeface="Arial"/>
            </a:endParaRPr>
          </a:p>
        </p:txBody>
      </p:sp>
    </p:spTree>
  </p:cSld>
</p:sld>
</file>

<file path=ppt/slides/slide2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Problem 15, parameters</a:t>
            </a:r>
            <a:endParaRPr b="0" lang="en-US" sz="2400" spc="-1" strike="noStrike">
              <a:latin typeface="Arial"/>
            </a:endParaRPr>
          </a:p>
          <a:p>
            <a:pPr>
              <a:lnSpc>
                <a:spcPct val="93000"/>
              </a:lnSpc>
            </a:pPr>
            <a:endParaRPr b="0" lang="en-US" sz="2400" spc="-1" strike="noStrike">
              <a:latin typeface="Arial"/>
            </a:endParaRPr>
          </a:p>
        </p:txBody>
      </p:sp>
      <p:sp>
        <p:nvSpPr>
          <p:cNvPr id="805" name="CustomShape 2"/>
          <p:cNvSpPr/>
          <p:nvPr/>
        </p:nvSpPr>
        <p:spPr>
          <a:xfrm>
            <a:off x="1188720" y="173340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3;                         % number of bottle types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how filled are the bottle types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t = [2,1,0];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b = </a:t>
            </a:r>
            <a:r>
              <a:rPr b="1" lang="en-US" sz="1800" spc="-1" strike="noStrike">
                <a:solidFill>
                  <a:srgbClr val="000000"/>
                </a:solidFill>
                <a:latin typeface="Courier New"/>
                <a:ea typeface="DejaVu Sans"/>
              </a:rPr>
              <a:t>[5,8,11]</a:t>
            </a:r>
            <a:r>
              <a:rPr b="0" lang="en-US" sz="1800" spc="-1" strike="noStrike">
                <a:solidFill>
                  <a:srgbClr val="000000"/>
                </a:solidFill>
                <a:latin typeface="Courier New"/>
                <a:ea typeface="DejaVu Sans"/>
              </a:rPr>
              <a:t>;                % number of bottles of each type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num_sons = 3;                  % number of sons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 as before</a:t>
            </a:r>
            <a:endParaRPr b="0" lang="en-US" sz="1800" spc="-1" strike="noStrike">
              <a:latin typeface="Arial"/>
            </a:endParaRPr>
          </a:p>
        </p:txBody>
      </p:sp>
      <p:sp>
        <p:nvSpPr>
          <p:cNvPr id="80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30 bottles: Problem 15, solutions</a:t>
            </a:r>
            <a:endParaRPr b="0" lang="en-US" sz="2400" spc="-1" strike="noStrike">
              <a:latin typeface="Arial"/>
            </a:endParaRPr>
          </a:p>
          <a:p>
            <a:pPr>
              <a:lnSpc>
                <a:spcPct val="93000"/>
              </a:lnSpc>
            </a:pPr>
            <a:endParaRPr b="0" lang="en-US" sz="2400" spc="-1" strike="noStrike">
              <a:latin typeface="Arial"/>
            </a:endParaRPr>
          </a:p>
        </p:txBody>
      </p:sp>
      <p:sp>
        <p:nvSpPr>
          <p:cNvPr id="808" name="CustomShape 2"/>
          <p:cNvSpPr/>
          <p:nvPr/>
        </p:nvSpPr>
        <p:spPr>
          <a:xfrm>
            <a:off x="1188720" y="173340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[1,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[0, 6,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0,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80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0"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The Paris Marathon puzzle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A logic puzzle</a:t>
            </a:r>
            <a:endParaRPr b="0" lang="en-US" sz="4000" spc="-1" strike="noStrike">
              <a:latin typeface="Arial"/>
            </a:endParaRPr>
          </a:p>
          <a:p>
            <a:pPr algn="ctr">
              <a:lnSpc>
                <a:spcPct val="100000"/>
              </a:lnSpc>
            </a:pPr>
            <a:endParaRPr b="0" lang="en-US" sz="4000" spc="-1" strike="noStrike">
              <a:latin typeface="Arial"/>
            </a:endParaRPr>
          </a:p>
        </p:txBody>
      </p:sp>
      <p:sp>
        <p:nvSpPr>
          <p:cNvPr id="811"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The Paris Marathon puzzle</a:t>
            </a:r>
            <a:endParaRPr b="0" lang="en-US" sz="6000" spc="-1" strike="noStrike">
              <a:latin typeface="Arial"/>
            </a:endParaRPr>
          </a:p>
        </p:txBody>
      </p:sp>
      <p:sp>
        <p:nvSpPr>
          <p:cNvPr id="81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Dominique, Ignace, Naren, Olivier, Philippe, and Pascal have arrived as the first six at the Paris marathon. Reconstruct their arrival order from the following information: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Olivier has not arrived last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 Dominique, Pascal and Ignace have arrived before Naren and Olivier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 Dominique who was third last year has improved this year.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 Philippe is among the first four.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 Ignace has arrived neither in second nor third position.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 Pascal has beaten Naren by three positions.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 Neither Ignace nor Dominique are on the fourth position.</a:t>
            </a:r>
            <a:b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Guéret &amp; Sevaux: “Programmation linéaire”, 2000)</a:t>
            </a:r>
            <a:endParaRPr b="0" lang="en-US" sz="3200" spc="-1" strike="noStrike">
              <a:latin typeface="Arial"/>
            </a:endParaRPr>
          </a:p>
        </p:txBody>
      </p:sp>
    </p:spTree>
  </p:cSld>
</p:sld>
</file>

<file path=ppt/slides/slide2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The Paris Marathon: Parameters and decision variables</a:t>
            </a:r>
            <a:endParaRPr b="0" lang="en-US" sz="2400" spc="-1" strike="noStrike">
              <a:latin typeface="Arial"/>
            </a:endParaRPr>
          </a:p>
        </p:txBody>
      </p:sp>
      <p:sp>
        <p:nvSpPr>
          <p:cNvPr id="815"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string: runners_s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"Ignace", "Naren", "Olivier", "Philippe", "Pascal"];</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Dominique;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Ignace;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Naren;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Olivier;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Philippe;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Pascal;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1..n: runners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Ignace, Naren, Olivier, Philippe, Pascal];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81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The Paris Marathon: Constraints 1/2</a:t>
            </a:r>
            <a:endParaRPr b="0" lang="en-US" sz="2400" spc="-1" strike="noStrike">
              <a:latin typeface="Arial"/>
            </a:endParaRPr>
          </a:p>
        </p:txBody>
      </p:sp>
      <p:sp>
        <p:nvSpPr>
          <p:cNvPr id="818"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all_different(runners)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 Olivier not last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Olivier    != 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b: Dominique, Pascal and Ignace before Naren and Olivier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&lt; Naren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&lt; Olivier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Pascal     &lt; Naren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Pascal     &lt; Olivier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Ignace     &lt; Naren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Ignace     &lt; Olivier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 Dominique better than third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&lt; 3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d: Philippe is among the first four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Philippe   &lt;=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cont...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81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MiniZincIDE</a:t>
            </a:r>
            <a:endParaRPr b="0" lang="en-US" sz="6000" spc="-1" strike="noStrike">
              <a:latin typeface="Arial"/>
            </a:endParaRPr>
          </a:p>
        </p:txBody>
      </p:sp>
      <p:pic>
        <p:nvPicPr>
          <p:cNvPr id="220" name="" descr=""/>
          <p:cNvPicPr/>
          <p:nvPr/>
        </p:nvPicPr>
        <p:blipFill>
          <a:blip r:embed="rId1"/>
          <a:stretch/>
        </p:blipFill>
        <p:spPr>
          <a:xfrm>
            <a:off x="1555200" y="1645920"/>
            <a:ext cx="7040160" cy="5730480"/>
          </a:xfrm>
          <a:prstGeom prst="rect">
            <a:avLst/>
          </a:prstGeom>
          <a:ln>
            <a:noFill/>
          </a:ln>
        </p:spPr>
      </p:pic>
      <p:sp>
        <p:nvSpPr>
          <p:cNvPr id="221" name="TextShape 2"/>
          <p:cNvSpPr txBox="1"/>
          <p:nvPr/>
        </p:nvSpPr>
        <p:spPr>
          <a:xfrm>
            <a:off x="8850600" y="6877440"/>
            <a:ext cx="3036600" cy="346320"/>
          </a:xfrm>
          <a:prstGeom prst="rect">
            <a:avLst/>
          </a:prstGeom>
          <a:noFill/>
          <a:ln>
            <a:noFill/>
          </a:ln>
        </p:spPr>
        <p:txBody>
          <a:bodyPr lIns="90000" rIns="90000" tIns="45000" bIns="45000"/>
          <a:p>
            <a:r>
              <a:rPr b="0" lang="en-US" sz="1800" spc="-1" strike="noStrike">
                <a:latin typeface="Arial"/>
              </a:rPr>
              <a:t>Though I tend to use Emacs</a:t>
            </a:r>
            <a:endParaRPr b="0" lang="en-US" sz="1800" spc="-1" strike="noStrike">
              <a:latin typeface="Arial"/>
            </a:endParaRPr>
          </a:p>
        </p:txBody>
      </p:sp>
    </p:spTree>
  </p:cSld>
</p:sld>
</file>

<file path=ppt/slides/slide2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The Paris Marathon: Constraints 2/2</a:t>
            </a:r>
            <a:endParaRPr b="0" lang="en-US" sz="2400" spc="-1" strike="noStrike">
              <a:latin typeface="Arial"/>
            </a:endParaRPr>
          </a:p>
        </p:txBody>
      </p:sp>
      <p:sp>
        <p:nvSpPr>
          <p:cNvPr id="821"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(cont)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e: Ignace neither second nor third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Ignace     != 2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Ignace     != 3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f: Pascal three places earlier than Naren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Pascal + 3 = Naren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g: Neither Ignace nor Dominique on fourth position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Ignace     !=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82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The Paris Marathon: Output section</a:t>
            </a:r>
            <a:endParaRPr b="0" lang="en-US" sz="2400" spc="-1" strike="noStrike">
              <a:latin typeface="Arial"/>
            </a:endParaRPr>
          </a:p>
        </p:txBody>
      </p:sp>
      <p:sp>
        <p:nvSpPr>
          <p:cNvPr id="824"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output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"Runners: \(runners)\n"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a:t>
            </a:r>
            <a:r>
              <a:rPr b="1" lang="en-US" sz="1800" spc="-1" strike="noStrike">
                <a:solidFill>
                  <a:srgbClr val="000000"/>
                </a:solidFill>
                <a:latin typeface="Courier New"/>
                <a:ea typeface="DejaVu Sans"/>
              </a:rPr>
              <a:t>fix(runners[j]) = i</a:t>
            </a:r>
            <a:r>
              <a:rPr b="0" lang="en-US" sz="1800" spc="-1" strike="noStrike">
                <a:solidFill>
                  <a:srgbClr val="000000"/>
                </a:solidFill>
                <a:latin typeface="Courier New"/>
                <a:ea typeface="DejaVu Sans"/>
              </a:rPr>
              <a:t> then "Place \(i): \(runners_s[j])\n" endif</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 in 1..n, j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82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6"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The Paris Marathon: Solution</a:t>
            </a:r>
            <a:endParaRPr b="0" lang="en-US" sz="2400" spc="-1" strike="noStrike">
              <a:latin typeface="Arial"/>
            </a:endParaRPr>
          </a:p>
        </p:txBody>
      </p:sp>
      <p:sp>
        <p:nvSpPr>
          <p:cNvPr id="827"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[2, 1, 6, 5, 4,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Place 1: "Ignace"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Place 2: "Dominique"</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Place 3: "Pascal"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Place 4: "Philippe"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Place 5: "Olivier"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Place 6: "Naren"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Dominique Ignace Naren Olivier Philippe </a:t>
            </a:r>
            <a:r>
              <a:rPr b="1" lang="en-US" sz="1800" spc="-1" strike="noStrike">
                <a:solidFill>
                  <a:srgbClr val="000000"/>
                </a:solidFill>
                <a:latin typeface="Courier New"/>
                <a:ea typeface="DejaVu Sans"/>
              </a:rPr>
              <a:t>Pascal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Runners: [2,        1,     6,    5,      4,       3]</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The clues again: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 Olivier has not arrived last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 Dominique, Pascal and Ignace have arrived before Naren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and Olivier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 Dominique who was third last year has improved this year.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 Philippe is among the first four.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 Ignace has arrived neither in second nor third position.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 Pascal has beaten Naren by three positions.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 Neither Ignace nor Dominique are on the fourth position.</a:t>
            </a:r>
            <a:endParaRPr b="0" lang="en-US" sz="1800" spc="-1" strike="noStrike">
              <a:latin typeface="Arial"/>
            </a:endParaRPr>
          </a:p>
          <a:p>
            <a:pPr>
              <a:lnSpc>
                <a:spcPct val="93000"/>
              </a:lnSpc>
            </a:pPr>
            <a:endParaRPr b="0" lang="en-US" sz="1800" spc="-1" strike="noStrike">
              <a:latin typeface="Arial"/>
            </a:endParaRPr>
          </a:p>
        </p:txBody>
      </p:sp>
      <p:sp>
        <p:nvSpPr>
          <p:cNvPr id="82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Labeled dice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Global cardinality count</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83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Labeled dice </a:t>
            </a:r>
            <a:endParaRPr b="0" lang="en-US" sz="6000" spc="-1" strike="noStrike">
              <a:latin typeface="Arial"/>
            </a:endParaRPr>
          </a:p>
        </p:txBody>
      </p:sp>
      <p:sp>
        <p:nvSpPr>
          <p:cNvPr id="83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a:t>
            </a:r>
            <a:r>
              <a:rPr b="0" lang="en-US" sz="3200" spc="-1" strike="noStrike">
                <a:solidFill>
                  <a:srgbClr val="000000"/>
                </a:solidFill>
                <a:latin typeface="Noto Sans Regular"/>
                <a:ea typeface="DejaVu Sans"/>
              </a:rPr>
              <a:t>Humphrey Dudley via Jim Orlin)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My daughter Jenn bough a puzzle book, and showed me a cute puzzle.  There are 13 words as follows:  BUOY, CAVE, CELT, FLUB, FORK, HEMP, JUDY, JUNK, LIMN, QUIP, SWAG, VISA, WISH.</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There are 24 different letters that appear in the 13 words.  The question is:  can one assign the 24 letters to 4 different cubes so that the four letters of each word appears on different cubes.  (There is one letter from each word on each cube.)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Labeled dice: The setup</a:t>
            </a:r>
            <a:endParaRPr b="0" lang="en-US" sz="2400" spc="-1" strike="noStrike">
              <a:latin typeface="Arial"/>
            </a:endParaRPr>
          </a:p>
        </p:txBody>
      </p:sp>
      <p:sp>
        <p:nvSpPr>
          <p:cNvPr id="83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num_words = 13;</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letters = {A,B,C,D,E,F,G,H,I,J,K,L,M,N,O,P,Q,R,S,T,U,V,W,Y};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array[1..num_words, 1..n] of int: words = array2d(1..num_words,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B,U,O,Y,   C,A,V,E,    C,E,L,T,   F,L,U,B,    F,O,R,K,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H,E,M,P,   J,U,D,Y,    J,U,N,K,   L,I,M,N,    Q,U,I,P,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S,W,A,G,   V,I,S,A,    W,I,S,H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 At which die should a letter be placed?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array[1..24] of var 1..n: dice;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p:txBody>
      </p:sp>
      <p:sp>
        <p:nvSpPr>
          <p:cNvPr id="83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Labeled dice: Constraints and symmetry breaking</a:t>
            </a:r>
            <a:endParaRPr b="0" lang="en-US" sz="2400" spc="-1" strike="noStrike">
              <a:latin typeface="Arial"/>
            </a:endParaRPr>
          </a:p>
        </p:txBody>
      </p:sp>
      <p:sp>
        <p:nvSpPr>
          <p:cNvPr id="83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 </a:t>
            </a:r>
            <a:r>
              <a:rPr b="1" lang="en-US" sz="1800" spc="-1" strike="noStrike">
                <a:solidFill>
                  <a:srgbClr val="000000"/>
                </a:solidFill>
                <a:latin typeface="Courier New"/>
                <a:ea typeface="DejaVu Sans"/>
              </a:rPr>
              <a:t>letters in a word</a:t>
            </a:r>
            <a:r>
              <a:rPr b="0" lang="en-US" sz="1800" spc="-1" strike="noStrike">
                <a:solidFill>
                  <a:srgbClr val="000000"/>
                </a:solidFill>
                <a:latin typeface="Courier New"/>
                <a:ea typeface="DejaVu Sans"/>
              </a:rPr>
              <a:t> must be on a different die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1..num_words)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alldifferent([dice[</a:t>
            </a:r>
            <a:r>
              <a:rPr b="1" lang="en-US" sz="1800" spc="-1" strike="noStrike">
                <a:solidFill>
                  <a:srgbClr val="000000"/>
                </a:solidFill>
                <a:latin typeface="Courier New"/>
                <a:ea typeface="DejaVu Sans"/>
              </a:rPr>
              <a:t>words[i,j]</a:t>
            </a:r>
            <a:r>
              <a:rPr b="0" lang="en-US" sz="1800" spc="-1" strike="noStrike">
                <a:solidFill>
                  <a:srgbClr val="000000"/>
                </a:solidFill>
                <a:latin typeface="Courier New"/>
                <a:ea typeface="DejaVu Sans"/>
              </a:rPr>
              <a:t>] | j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there must be exactly 6 letters of </a:t>
            </a:r>
            <a:r>
              <a:rPr b="1" lang="en-US" sz="1800" spc="-1" strike="noStrike">
                <a:solidFill>
                  <a:srgbClr val="000000"/>
                </a:solidFill>
                <a:latin typeface="Courier New"/>
                <a:ea typeface="DejaVu Sans"/>
              </a:rPr>
              <a:t>each die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global_cardinality</a:t>
            </a:r>
            <a:r>
              <a:rPr b="0" lang="en-US" sz="1800" spc="-1" strike="noStrike">
                <a:solidFill>
                  <a:srgbClr val="000000"/>
                </a:solidFill>
                <a:latin typeface="Courier New"/>
                <a:ea typeface="DejaVu Sans"/>
              </a:rPr>
              <a:t>(dice, [i | i in 1..n],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 i in 1..n]);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There are 24 different solutions.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This </a:t>
            </a:r>
            <a:r>
              <a:rPr b="1" lang="en-US" sz="1800" spc="-1" strike="noStrike">
                <a:solidFill>
                  <a:srgbClr val="000000"/>
                </a:solidFill>
                <a:latin typeface="Courier New"/>
                <a:ea typeface="DejaVu Sans"/>
              </a:rPr>
              <a:t>symmetry breaking</a:t>
            </a:r>
            <a:r>
              <a:rPr b="0" lang="en-US" sz="1800" spc="-1" strike="noStrike">
                <a:solidFill>
                  <a:srgbClr val="000000"/>
                </a:solidFill>
                <a:latin typeface="Courier New"/>
                <a:ea typeface="DejaVu Sans"/>
              </a:rPr>
              <a:t> yields just 1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dice[ 1] &lt; dice[ 7] /\ % first letter of die 1 vs die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dice[ 7] &lt; dice[13] /\ % die 2 vs die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dice[13] &lt; dice[19]    % die 3 vs die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83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Labeled dice: Output</a:t>
            </a:r>
            <a:endParaRPr b="0" lang="en-US" sz="2400" spc="-1" strike="noStrike">
              <a:latin typeface="Arial"/>
            </a:endParaRPr>
          </a:p>
        </p:txBody>
      </p:sp>
      <p:sp>
        <p:nvSpPr>
          <p:cNvPr id="84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r>
              <a:rPr b="0" lang="en-US" sz="1800" spc="-1" strike="noStrike">
                <a:solidFill>
                  <a:srgbClr val="ef413d"/>
                </a:solidFill>
                <a:latin typeface="Courier New"/>
                <a:ea typeface="DejaVu Sans"/>
              </a:rPr>
              <a:t>A</a:t>
            </a:r>
            <a:r>
              <a:rPr b="0" lang="en-US" sz="1800" spc="-1" strike="noStrike">
                <a:solidFill>
                  <a:srgbClr val="000000"/>
                </a:solidFill>
                <a:latin typeface="Courier New"/>
                <a:ea typeface="DejaVu Sans"/>
              </a:rPr>
              <a:t>, B, C, D, E, F, G, H, I, J, K, L, M, N, </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 P, Q, R, S, T, U, V, W, 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2, 4, 2, 2, 4, 2, 1, 2, 1, 2, 1, 3, 4, 1, 4, 1, 3, 4, 3, 3, 3, 3,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die: 1: </a:t>
            </a:r>
            <a:r>
              <a:rPr b="0" lang="en-US" sz="1800" spc="-1" strike="noStrike">
                <a:solidFill>
                  <a:srgbClr val="ef413d"/>
                </a:solidFill>
                <a:latin typeface="Courier New"/>
                <a:ea typeface="DejaVu Sans"/>
              </a:rPr>
              <a:t>A</a:t>
            </a:r>
            <a:r>
              <a:rPr b="0" lang="en-US" sz="1800" spc="-1" strike="noStrike">
                <a:solidFill>
                  <a:srgbClr val="000000"/>
                </a:solidFill>
                <a:latin typeface="Courier New"/>
                <a:ea typeface="DejaVu Sans"/>
              </a:rPr>
              <a:t> H J L </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 Q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die: 2: </a:t>
            </a:r>
            <a:r>
              <a:rPr b="1" lang="en-US" sz="1800" spc="-1" strike="noStrike">
                <a:solidFill>
                  <a:srgbClr val="000000"/>
                </a:solidFill>
                <a:latin typeface="Courier New"/>
                <a:ea typeface="DejaVu Sans"/>
              </a:rPr>
              <a:t>B</a:t>
            </a:r>
            <a:r>
              <a:rPr b="0" lang="en-US" sz="1800" spc="-1" strike="noStrike">
                <a:solidFill>
                  <a:srgbClr val="000000"/>
                </a:solidFill>
                <a:latin typeface="Courier New"/>
                <a:ea typeface="DejaVu Sans"/>
              </a:rPr>
              <a:t> D </a:t>
            </a:r>
            <a:r>
              <a:rPr b="0" lang="en-US" sz="1800" spc="-1" strike="noStrike">
                <a:solidFill>
                  <a:srgbClr val="ef413d"/>
                </a:solidFill>
                <a:latin typeface="Courier New"/>
                <a:ea typeface="DejaVu Sans"/>
              </a:rPr>
              <a:t>E</a:t>
            </a:r>
            <a:r>
              <a:rPr b="0" lang="en-US" sz="1800" spc="-1" strike="noStrike">
                <a:solidFill>
                  <a:srgbClr val="000000"/>
                </a:solidFill>
                <a:latin typeface="Courier New"/>
                <a:ea typeface="DejaVu Sans"/>
              </a:rPr>
              <a:t> G I 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die: 3: M R T </a:t>
            </a:r>
            <a:r>
              <a:rPr b="1" lang="en-US" sz="1800" spc="-1" strike="noStrike">
                <a:solidFill>
                  <a:srgbClr val="000000"/>
                </a:solidFill>
                <a:latin typeface="Courier New"/>
                <a:ea typeface="DejaVu Sans"/>
              </a:rPr>
              <a:t>U</a:t>
            </a:r>
            <a:r>
              <a:rPr b="0" lang="en-US" sz="1800" spc="-1" strike="noStrike">
                <a:solidFill>
                  <a:srgbClr val="000000"/>
                </a:solidFill>
                <a:latin typeface="Courier New"/>
                <a:ea typeface="DejaVu Sans"/>
              </a:rPr>
              <a:t> </a:t>
            </a:r>
            <a:r>
              <a:rPr b="0" lang="en-US" sz="1800" spc="-1" strike="noStrike">
                <a:solidFill>
                  <a:srgbClr val="ef413d"/>
                </a:solidFill>
                <a:latin typeface="Courier New"/>
                <a:ea typeface="DejaVu Sans"/>
              </a:rPr>
              <a:t>V</a:t>
            </a:r>
            <a:r>
              <a:rPr b="0" lang="en-US" sz="1800" spc="-1" strike="noStrike">
                <a:solidFill>
                  <a:srgbClr val="000000"/>
                </a:solidFill>
                <a:latin typeface="Courier New"/>
                <a:ea typeface="DejaVu Sans"/>
              </a:rPr>
              <a:t> W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die: 4: </a:t>
            </a:r>
            <a:r>
              <a:rPr b="0" lang="en-US" sz="1800" spc="-1" strike="noStrike">
                <a:solidFill>
                  <a:srgbClr val="ef413d"/>
                </a:solidFill>
                <a:latin typeface="Courier New"/>
                <a:ea typeface="DejaVu Sans"/>
              </a:rPr>
              <a:t>C</a:t>
            </a:r>
            <a:r>
              <a:rPr b="0" lang="en-US" sz="1800" spc="-1" strike="noStrike">
                <a:solidFill>
                  <a:srgbClr val="000000"/>
                </a:solidFill>
                <a:latin typeface="Courier New"/>
                <a:ea typeface="DejaVu Sans"/>
              </a:rPr>
              <a:t> F N P S </a:t>
            </a:r>
            <a:r>
              <a:rPr b="1" lang="en-US" sz="1800" spc="-1" strike="noStrike">
                <a:solidFill>
                  <a:srgbClr val="000000"/>
                </a:solidFill>
                <a:latin typeface="Courier New"/>
                <a:ea typeface="DejaVu Sans"/>
              </a:rPr>
              <a:t>Y</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BUOY</a:t>
            </a:r>
            <a:endParaRPr b="0" lang="en-US" sz="1800" spc="-1" strike="noStrike">
              <a:latin typeface="Arial"/>
            </a:endParaRPr>
          </a:p>
          <a:p>
            <a:pPr>
              <a:lnSpc>
                <a:spcPct val="93000"/>
              </a:lnSpc>
            </a:pPr>
            <a:r>
              <a:rPr b="0" lang="en-US" sz="1800" spc="-1" strike="noStrike">
                <a:solidFill>
                  <a:srgbClr val="ef413d"/>
                </a:solidFill>
                <a:latin typeface="Courier New"/>
                <a:ea typeface="DejaVu Sans"/>
              </a:rPr>
              <a:t>CAVE</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CELT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FLUB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FORK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HEMP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JUDY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JUNK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LIMN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QUIP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SWAG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VISA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WISH</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4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Five 5-letter words that share no</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common letter</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84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Five words share no letters</a:t>
            </a:r>
            <a:endParaRPr b="0" lang="en-US" sz="6000" spc="-1" strike="noStrike">
              <a:latin typeface="Arial"/>
            </a:endParaRPr>
          </a:p>
        </p:txBody>
      </p:sp>
      <p:sp>
        <p:nvSpPr>
          <p:cNvPr id="84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Find five five-letter words that has no letter in common. Get all possible solutions.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Matt Parker (Stand-Up Maths)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https://www.youtube.com/watch?v=_-AfhLQfb6w</a:t>
            </a:r>
            <a:br/>
            <a:r>
              <a:rPr b="0" lang="en-US" sz="1800" spc="-1" strike="noStrike">
                <a:solidFill>
                  <a:srgbClr val="000000"/>
                </a:solidFill>
                <a:latin typeface="Noto Sans Regular"/>
              </a:rPr>
              <a:t> </a:t>
            </a: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Preprocessing:</a:t>
            </a:r>
            <a:br/>
            <a:r>
              <a:rPr b="0" lang="en-US" sz="3200" spc="-1" strike="noStrike">
                <a:solidFill>
                  <a:srgbClr val="000000"/>
                </a:solidFill>
                <a:latin typeface="Noto Sans Regular"/>
                <a:ea typeface="DejaVu Sans"/>
              </a:rPr>
              <a:t>- sort words (10175 from a word list) and collect anagrams</a:t>
            </a:r>
            <a:br/>
            <a:r>
              <a:rPr b="0" lang="en-US" sz="3200" spc="-1" strike="noStrike">
                <a:solidFill>
                  <a:srgbClr val="000000"/>
                </a:solidFill>
                <a:latin typeface="Noto Sans Regular"/>
                <a:ea typeface="DejaVu Sans"/>
              </a:rPr>
              <a:t>- convert words to list of integers</a:t>
            </a:r>
            <a:br/>
            <a:r>
              <a:rPr b="0" lang="en-US" sz="3200" spc="-1" strike="noStrike">
                <a:solidFill>
                  <a:srgbClr val="000000"/>
                </a:solidFill>
                <a:latin typeface="Noto Sans Regular"/>
                <a:ea typeface="DejaVu Sans"/>
              </a:rPr>
              <a:t>- write as a MiniZinc datafile (.dzn)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5977 anagrams)</a:t>
            </a:r>
            <a:endParaRPr b="0" lang="en-US" sz="3200" spc="-1" strike="noStrike">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MiniZincIDE: model</a:t>
            </a:r>
            <a:endParaRPr b="0" lang="en-US" sz="6000" spc="-1" strike="noStrike">
              <a:latin typeface="Arial"/>
            </a:endParaRPr>
          </a:p>
        </p:txBody>
      </p:sp>
      <p:pic>
        <p:nvPicPr>
          <p:cNvPr id="223" name="" descr=""/>
          <p:cNvPicPr/>
          <p:nvPr/>
        </p:nvPicPr>
        <p:blipFill>
          <a:blip r:embed="rId1"/>
          <a:stretch/>
        </p:blipFill>
        <p:spPr>
          <a:xfrm>
            <a:off x="3486240" y="1920240"/>
            <a:ext cx="5837760" cy="5482800"/>
          </a:xfrm>
          <a:prstGeom prst="rect">
            <a:avLst/>
          </a:prstGeom>
          <a:ln>
            <a:noFill/>
          </a:ln>
        </p:spPr>
      </p:pic>
    </p:spTree>
  </p:cSld>
</p:sld>
</file>

<file path=ppt/slides/slide2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Five letter words: Data file (converted from a word list)</a:t>
            </a:r>
            <a:endParaRPr b="0" lang="en-US" sz="2400" spc="-1" strike="noStrike">
              <a:latin typeface="Arial"/>
            </a:endParaRPr>
          </a:p>
        </p:txBody>
      </p:sp>
      <p:sp>
        <p:nvSpPr>
          <p:cNvPr id="84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num_words=5977;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anagrams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 = array2d(1..num_words,1..5,[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1,2,3,5,8,  % abceh: ‘</a:t>
            </a:r>
            <a:r>
              <a:rPr b="0" lang="en-US" sz="1800" spc="-1" strike="noStrike">
                <a:solidFill>
                  <a:srgbClr val="000000"/>
                </a:solidFill>
                <a:latin typeface="Courier New"/>
                <a:ea typeface="DejaVu Sans"/>
              </a:rPr>
              <a:t>bache’ and ’beach’</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1,2,3,5,9,  % abcei: ‘ceibal’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1,2,3,5,12, % abcel: ‘cable’ and ‘caleb’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1,2,3,5,16, % abcep: ‘becap’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1,2,3,5,18, % abcer: ‘</a:t>
            </a:r>
            <a:r>
              <a:rPr b="0" lang="en-US" sz="1800" spc="-1" strike="noStrike">
                <a:solidFill>
                  <a:srgbClr val="000000"/>
                </a:solidFill>
                <a:latin typeface="Courier New"/>
                <a:ea typeface="DejaVu Sans"/>
              </a:rPr>
              <a:t>acerb’,’brace’,’caber’,and ’cabre’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Words covered by an anagram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words_s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"[bache,beach]", % Words for the first anagram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"[ceiba]",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"[cable,caleb]",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"[becap]",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"[acerb,brace,caber,cabre]",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4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Five letter words: The model</a:t>
            </a:r>
            <a:endParaRPr b="0" lang="en-US" sz="2400" spc="-1" strike="noStrike">
              <a:latin typeface="Arial"/>
            </a:endParaRPr>
          </a:p>
        </p:txBody>
      </p:sp>
      <p:sp>
        <p:nvSpPr>
          <p:cNvPr id="85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array[1..num_words,1..n] of int: words; % anagrams as integer arrays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array[1..num_words] of string: words_s; % covered words as strings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1..num_words: x; % The words (index)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array[1..n,1..n] of var 1..26: y; % The individual characters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 words (anagrams) are distinct and ordered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all_different(x)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increasing(x) /\  % symmetry breaking</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 letters are distinct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all_different(y)</a:t>
            </a:r>
            <a:r>
              <a:rPr b="1"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Connect the selected word and the characters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forall(i,j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y[i,j] = words[x[i],j]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 "\([words_s[fix(x[i])] | i in 1..n])\n"];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5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Five letter words: Solution</a:t>
            </a:r>
            <a:endParaRPr b="0" lang="en-US" sz="2400" spc="-1" strike="noStrike">
              <a:latin typeface="Arial"/>
            </a:endParaRPr>
          </a:p>
        </p:txBody>
      </p:sp>
      <p:sp>
        <p:nvSpPr>
          <p:cNvPr id="85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["[japyx]", "[bortz]", "[chivw]", "[dunks]", "[flegm]"]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["[knyaz]", "[bumps]", "[chivw]", "[fldxt]", "[jorge]"]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["[japyx]", "[bilks]", "[fconv]", "[zhmud]", "[grewt]"]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["[ampyx]", "[bortz]", "[chivw]", "[fjeld]", "[gunks]"]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["[japyx]", "[bongs]", "[chivw]", "[fremd]", "[klutz]"]</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b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[swack,wacks]</a:t>
            </a:r>
            <a:r>
              <a:rPr b="0" lang="en-US" sz="1800" spc="-1" strike="noStrike">
                <a:solidFill>
                  <a:srgbClr val="000000"/>
                </a:solidFill>
                <a:latin typeface="Courier New"/>
                <a:ea typeface="DejaVu Sans"/>
              </a:rPr>
              <a:t>", "[vibex]", "[fjord]", "[glyph]", "[muntz]"]</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["[gravy]", "[bumph]", "[jocks]", "[fldxt]", "</a:t>
            </a:r>
            <a:r>
              <a:rPr b="1" lang="en-US" sz="1800" spc="-1" strike="noStrike">
                <a:solidFill>
                  <a:srgbClr val="000000"/>
                </a:solidFill>
                <a:latin typeface="Courier New"/>
                <a:ea typeface="DejaVu Sans"/>
              </a:rPr>
              <a:t>[winze,wizen]</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["[whank]", "[gumby]", "</a:t>
            </a:r>
            <a:r>
              <a:rPr b="1" lang="en-US" sz="1800" spc="-1" strike="noStrike">
                <a:solidFill>
                  <a:srgbClr val="000000"/>
                </a:solidFill>
                <a:latin typeface="Courier New"/>
                <a:ea typeface="DejaVu Sans"/>
              </a:rPr>
              <a:t>[crips,crisp,scrip]</a:t>
            </a:r>
            <a:r>
              <a:rPr b="0" lang="en-US" sz="1800" spc="-1" strike="noStrike">
                <a:solidFill>
                  <a:srgbClr val="000000"/>
                </a:solidFill>
                <a:latin typeface="Courier New"/>
                <a:ea typeface="DejaVu Sans"/>
              </a:rPr>
              <a:t>", "[fldxt]", "[vejoz]"]</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5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Five letter words: labeling</a:t>
            </a:r>
            <a:endParaRPr b="0" lang="en-US" sz="6000" spc="-1" strike="noStrike">
              <a:latin typeface="Arial"/>
            </a:endParaRPr>
          </a:p>
        </p:txBody>
      </p:sp>
      <p:sp>
        <p:nvSpPr>
          <p:cNvPr id="85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earlier CP talks, I talked quite much on search </a:t>
            </a:r>
            <a:br/>
            <a:r>
              <a:rPr b="0" lang="en-US" sz="3200" spc="-1" strike="noStrike">
                <a:solidFill>
                  <a:srgbClr val="000000"/>
                </a:solidFill>
                <a:latin typeface="Noto Sans Regular"/>
                <a:ea typeface="DejaVu Sans"/>
              </a:rPr>
              <a:t>strategies (a.k.a. labeling): </a:t>
            </a:r>
            <a:br/>
            <a:r>
              <a:rPr b="0" lang="en-US" sz="3200" spc="-1" strike="noStrike">
                <a:solidFill>
                  <a:srgbClr val="000000"/>
                </a:solidFill>
                <a:latin typeface="Noto Sans Regular"/>
                <a:ea typeface="DejaVu Sans"/>
              </a:rPr>
              <a:t>first_fail, most_constrained, indomain_split, etc.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Nowadays, it’s easier to use “solve satisfy” and just testing different solvers, e.g.</a:t>
            </a:r>
            <a:br/>
            <a:r>
              <a:rPr b="0" lang="en-US" sz="3200" spc="-1" strike="noStrike">
                <a:solidFill>
                  <a:srgbClr val="000000"/>
                </a:solidFill>
                <a:latin typeface="Noto Sans Regular"/>
                <a:ea typeface="DejaVu Sans"/>
              </a:rPr>
              <a:t>- OR-tools CP-SAT (with/without -f + -p &lt;n_threads&gt;)</a:t>
            </a:r>
            <a:br/>
            <a:r>
              <a:rPr b="0" lang="en-US" sz="3200" spc="-1" strike="noStrike">
                <a:solidFill>
                  <a:srgbClr val="000000"/>
                </a:solidFill>
                <a:latin typeface="Noto Sans Regular"/>
                <a:ea typeface="DejaVu Sans"/>
              </a:rPr>
              <a:t>- Chuffed (with/without -f + -p)</a:t>
            </a:r>
            <a:br/>
            <a:r>
              <a:rPr b="0" lang="en-US" sz="3200" spc="-1" strike="noStrike">
                <a:solidFill>
                  <a:srgbClr val="000000"/>
                </a:solidFill>
                <a:latin typeface="Noto Sans Regular"/>
                <a:ea typeface="DejaVu Sans"/>
              </a:rPr>
              <a:t>- PicatSAT</a:t>
            </a:r>
            <a:br/>
            <a:r>
              <a:rPr b="0" lang="en-US" sz="3200" spc="-1" strike="noStrike">
                <a:solidFill>
                  <a:srgbClr val="000000"/>
                </a:solidFill>
                <a:latin typeface="Noto Sans Regular"/>
                <a:ea typeface="DejaVu Sans"/>
              </a:rPr>
              <a:t>- Gecode (with/without -f + -p)</a:t>
            </a:r>
            <a:br/>
            <a:r>
              <a:rPr b="0" lang="en-US" sz="3200" spc="-1" strike="noStrike">
                <a:solidFill>
                  <a:srgbClr val="000000"/>
                </a:solidFill>
                <a:latin typeface="Noto Sans Regular"/>
                <a:ea typeface="DejaVu Sans"/>
              </a:rPr>
              <a:t>- HiGHs, Geas, etc</a:t>
            </a:r>
            <a:endParaRPr b="0" lang="en-US" sz="3200" spc="-1" strike="noStrike">
              <a:latin typeface="Arial"/>
            </a:endParaRPr>
          </a:p>
        </p:txBody>
      </p:sp>
    </p:spTree>
  </p:cSld>
</p:sld>
</file>

<file path=ppt/slides/slide2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Five letter words: labeling</a:t>
            </a:r>
            <a:endParaRPr b="0" lang="en-US" sz="6000" spc="-1" strike="noStrike">
              <a:latin typeface="Arial"/>
            </a:endParaRPr>
          </a:p>
        </p:txBody>
      </p:sp>
      <p:sp>
        <p:nvSpPr>
          <p:cNvPr id="85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But.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this problem, the fastest configuration I’ve found is Gecode using</a:t>
            </a:r>
            <a:br/>
            <a:r>
              <a:rPr b="0" lang="en-US" sz="3200" spc="-1" strike="noStrike">
                <a:solidFill>
                  <a:srgbClr val="000000"/>
                </a:solidFill>
                <a:latin typeface="Noto Sans Regular"/>
                <a:ea typeface="DejaVu Sans"/>
              </a:rPr>
              <a:t>- first_fail, indomain_reverse_split</a:t>
            </a:r>
            <a:br/>
            <a:r>
              <a:rPr b="0" lang="en-US" sz="3200" spc="-1" strike="noStrike">
                <a:solidFill>
                  <a:srgbClr val="000000"/>
                </a:solidFill>
                <a:latin typeface="Noto Sans Regular"/>
                <a:ea typeface="DejaVu Sans"/>
              </a:rPr>
              <a:t>- p 22 (number of threads)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Time to show all solutions: 16.8s</a:t>
            </a:r>
            <a:br/>
            <a:r>
              <a:rPr b="0" lang="en-US" sz="3200" spc="-1" strike="noStrike">
                <a:solidFill>
                  <a:srgbClr val="000000"/>
                </a:solidFill>
                <a:latin typeface="Noto Sans Regular"/>
                <a:ea typeface="DejaVu Sans"/>
              </a:rPr>
              <a:t>(dedicated algos can be quite faster, &lt;1s)</a:t>
            </a:r>
            <a:endParaRPr b="0" lang="en-US" sz="3200" spc="-1" strike="noStrike">
              <a:latin typeface="Arial"/>
            </a:endParaRPr>
          </a:p>
        </p:txBody>
      </p:sp>
    </p:spTree>
  </p:cSld>
</p:sld>
</file>

<file path=ppt/slides/slide2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Just forgotten</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86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Just forgotten</a:t>
            </a:r>
            <a:endParaRPr b="0" lang="en-US" sz="6000" spc="-1" strike="noStrike">
              <a:latin typeface="Arial"/>
            </a:endParaRPr>
          </a:p>
        </p:txBody>
      </p:sp>
      <p:sp>
        <p:nvSpPr>
          <p:cNvPr id="86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Joe was furious when he forgot one of his bank account numbers.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He remembered  that it had all the digits 0 to 9 in some order, so he tried the following four sets  without success: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9 4 6 2 1 5 7 8 3 0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8 6 0 4 3 9 1 2 5 7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1 6 4 0 2 9 7 8 5 3</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6 8 2 4 3 1 9 0 7 5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When Joe finally remembered his account number, he realised that </a:t>
            </a:r>
            <a:br/>
            <a:r>
              <a:rPr b="1" lang="en-US" sz="3200" spc="-1" strike="noStrike">
                <a:solidFill>
                  <a:srgbClr val="000000"/>
                </a:solidFill>
                <a:latin typeface="Noto Sans Regular"/>
                <a:ea typeface="DejaVu Sans"/>
              </a:rPr>
              <a:t>in each set just four of the digits were in their correct position</a:t>
            </a:r>
            <a:r>
              <a:rPr b="0" lang="en-US" sz="3200" spc="-1" strike="noStrike">
                <a:solidFill>
                  <a:srgbClr val="000000"/>
                </a:solidFill>
                <a:latin typeface="Noto Sans Regular"/>
                <a:ea typeface="DejaVu Sans"/>
              </a:rPr>
              <a:t> and </a:t>
            </a:r>
            <a:br/>
            <a:r>
              <a:rPr b="0" lang="en-US" sz="3200" spc="-1" strike="noStrike">
                <a:solidFill>
                  <a:srgbClr val="000000"/>
                </a:solidFill>
                <a:latin typeface="Noto Sans Regular"/>
                <a:ea typeface="DejaVu Sans"/>
              </a:rPr>
              <a:t>that, if one knew  that, it was possible to work out his account number. What was it? </a:t>
            </a:r>
            <a:r>
              <a:rPr b="0" lang="en-US" sz="3200" spc="-1" strike="noStrike">
                <a:solidFill>
                  <a:srgbClr val="000000"/>
                </a:solidFill>
                <a:latin typeface="Noto Sans Regular"/>
                <a:ea typeface="DejaVu Sans"/>
              </a:rPr>
              <a:t>(Enigma puzzle #1517)</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Just forgotten: The model</a:t>
            </a:r>
            <a:endParaRPr b="0" lang="en-US" sz="2400" spc="-1" strike="noStrike">
              <a:latin typeface="Arial"/>
            </a:endParaRPr>
          </a:p>
        </p:txBody>
      </p:sp>
      <p:sp>
        <p:nvSpPr>
          <p:cNvPr id="86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rows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cols =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array[1..rows, 1..cols] of 0..9: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array[1..cols] of var 0..9: 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all_different(x);</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In each set exactly 4 digits are in the correct position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forall(r in 1..rows)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sum([x[c] = a[r,c] | c in 1..cols]) = 4</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 = array2d(1..rows, 1..cols,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[9,4,6,2,1,5,7,8,3,0,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8,6,0,4,3,9,1,2,5,7,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1,6,4,0,2,9,7,8,5,3,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6,8,2,4,3,1,9,0,7,5]);</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6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Just forgotten: Solution</a:t>
            </a:r>
            <a:endParaRPr b="0" lang="en-US" sz="2400" spc="-1" strike="noStrike">
              <a:latin typeface="Arial"/>
            </a:endParaRPr>
          </a:p>
        </p:txBody>
      </p:sp>
      <p:sp>
        <p:nvSpPr>
          <p:cNvPr id="86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x: [9, 6, 2, 4, 3, 1, 7, 8, 5,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Just four of the digits were in their correct position.”</a:t>
            </a:r>
            <a:endParaRPr b="0" lang="en-US" sz="1800" spc="-1" strike="noStrike">
              <a:latin typeface="Arial"/>
            </a:endParaRPr>
          </a:p>
          <a:p>
            <a:pPr>
              <a:lnSpc>
                <a:spcPct val="93000"/>
              </a:lnSpc>
            </a:pPr>
            <a:endParaRPr b="0" lang="en-US" sz="1800" spc="-1" strike="noStrike">
              <a:latin typeface="Arial"/>
            </a:endParaRPr>
          </a:p>
          <a:p>
            <a:pPr>
              <a:lnSpc>
                <a:spcPct val="93000"/>
              </a:lnSpc>
            </a:pP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4 6 2 1 5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8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0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3 </a:t>
            </a:r>
            <a:r>
              <a:rPr b="0" lang="en-US" sz="1800" spc="-1" strike="noStrike">
                <a:solidFill>
                  <a:srgbClr val="000000"/>
                </a:solidFill>
                <a:latin typeface="Courier New"/>
                <a:ea typeface="DejaVu Sans"/>
              </a:rPr>
              <a:t>9</a:t>
            </a:r>
            <a:r>
              <a:rPr b="1" lang="en-US" sz="1800" spc="-1" strike="noStrike">
                <a:solidFill>
                  <a:srgbClr val="000000"/>
                </a:solidFill>
                <a:latin typeface="Courier New"/>
                <a:ea typeface="DejaVu Sans"/>
              </a:rPr>
              <a:t> 1</a:t>
            </a:r>
            <a:r>
              <a:rPr b="0" lang="en-US" sz="1800" spc="-1" strike="noStrike">
                <a:solidFill>
                  <a:srgbClr val="000000"/>
                </a:solidFill>
                <a:latin typeface="Courier New"/>
                <a:ea typeface="DejaVu Sans"/>
              </a:rPr>
              <a:t> 2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4 0 2 9 7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 </a:t>
            </a:r>
            <a:r>
              <a:rPr b="0" lang="en-US" sz="1800" spc="-1" strike="noStrike">
                <a:solidFill>
                  <a:srgbClr val="000000"/>
                </a:solidFill>
                <a:latin typeface="Courier New"/>
                <a:ea typeface="DejaVu Sans"/>
              </a:rPr>
              <a:t>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6 8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1 9 0 7 5</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6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Just forgotten</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Generating instances</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87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MiniZincIDE output</a:t>
            </a:r>
            <a:endParaRPr b="0" lang="en-US" sz="6000" spc="-1" strike="noStrike">
              <a:latin typeface="Arial"/>
            </a:endParaRPr>
          </a:p>
        </p:txBody>
      </p:sp>
      <p:pic>
        <p:nvPicPr>
          <p:cNvPr id="225" name="" descr=""/>
          <p:cNvPicPr/>
          <p:nvPr/>
        </p:nvPicPr>
        <p:blipFill>
          <a:blip r:embed="rId1"/>
          <a:stretch/>
        </p:blipFill>
        <p:spPr>
          <a:xfrm>
            <a:off x="599040" y="2350440"/>
            <a:ext cx="10736640" cy="3800160"/>
          </a:xfrm>
          <a:prstGeom prst="rect">
            <a:avLst/>
          </a:prstGeom>
          <a:ln>
            <a:noFill/>
          </a:ln>
        </p:spPr>
      </p:pic>
    </p:spTree>
  </p:cSld>
</p:sld>
</file>

<file path=ppt/slides/slide2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Generating instances</a:t>
            </a:r>
            <a:endParaRPr b="0" lang="en-US" sz="6000" spc="-1" strike="noStrike">
              <a:latin typeface="Arial"/>
            </a:endParaRPr>
          </a:p>
        </p:txBody>
      </p:sp>
      <p:sp>
        <p:nvSpPr>
          <p:cNvPr id="87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Use CP to generate instances.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Add extra constraints to ensure all requirements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To guarantee a </a:t>
            </a:r>
            <a:r>
              <a:rPr b="1" lang="en-US" sz="3200" spc="-1" strike="noStrike">
                <a:solidFill>
                  <a:srgbClr val="000000"/>
                </a:solidFill>
                <a:latin typeface="Noto Sans Regular"/>
                <a:ea typeface="DejaVu Sans"/>
              </a:rPr>
              <a:t>unique solution</a:t>
            </a:r>
            <a:r>
              <a:rPr b="0" lang="en-US" sz="3200" spc="-1" strike="noStrike">
                <a:solidFill>
                  <a:srgbClr val="000000"/>
                </a:solidFill>
                <a:latin typeface="Noto Sans Regular"/>
                <a:ea typeface="DejaVu Sans"/>
              </a:rPr>
              <a:t> of the instance, we have to check the number of solutions.</a:t>
            </a:r>
            <a:br/>
            <a:r>
              <a:rPr b="0" lang="en-US" sz="3200" spc="-1" strike="noStrike">
                <a:solidFill>
                  <a:srgbClr val="000000"/>
                </a:solidFill>
                <a:latin typeface="Noto Sans Regular"/>
                <a:ea typeface="DejaVu Sans"/>
              </a:rPr>
              <a:t>This is not supported in 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Here’s an approach using MiniZinc-Python</a:t>
            </a:r>
            <a:br/>
            <a:r>
              <a:rPr b="0" lang="en-US" sz="3200" spc="-1" strike="noStrike">
                <a:solidFill>
                  <a:srgbClr val="000000"/>
                </a:solidFill>
                <a:latin typeface="Noto Sans Regular"/>
                <a:ea typeface="DejaVu Sans"/>
              </a:rPr>
              <a:t>https://minizinc-python.readthedocs.io/en/latest/</a:t>
            </a:r>
            <a:r>
              <a:rPr b="0" lang="en-US" sz="1800" spc="-1" strike="noStrike">
                <a:solidFill>
                  <a:srgbClr val="000000"/>
                </a:solidFill>
                <a:latin typeface="Noto Sans Regular"/>
                <a:ea typeface="DejaVu Sans"/>
              </a:rPr>
              <a:t> </a:t>
            </a:r>
            <a:endParaRPr b="0" lang="en-US" sz="1800" spc="-1" strike="noStrike">
              <a:latin typeface="Arial"/>
            </a:endParaRPr>
          </a:p>
        </p:txBody>
      </p:sp>
    </p:spTree>
  </p:cSld>
</p:sld>
</file>

<file path=ppt/slides/slide2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Generating instances</a:t>
            </a:r>
            <a:endParaRPr b="0" lang="en-US" sz="6000" spc="-1" strike="noStrike">
              <a:latin typeface="Arial"/>
            </a:endParaRPr>
          </a:p>
        </p:txBody>
      </p:sp>
      <p:sp>
        <p:nvSpPr>
          <p:cNvPr id="87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Two steps: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10 Generate a candidate matrix A</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20 If more than one solution (X) -&gt; goto 10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30 Print A and X</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The model</a:t>
            </a:r>
            <a:endParaRPr b="0" lang="en-US" sz="2400" spc="-1" strike="noStrike">
              <a:latin typeface="Arial"/>
            </a:endParaRPr>
          </a:p>
        </p:txBody>
      </p:sp>
      <p:sp>
        <p:nvSpPr>
          <p:cNvPr id="87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rows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cols =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array[1..rows, 1..cols] of </a:t>
            </a:r>
            <a:r>
              <a:rPr b="1" lang="en-US" sz="1800" spc="-1" strike="noStrike">
                <a:solidFill>
                  <a:srgbClr val="000000"/>
                </a:solidFill>
                <a:latin typeface="Courier New"/>
                <a:ea typeface="DejaVu Sans"/>
              </a:rPr>
              <a:t>var 0..9</a:t>
            </a:r>
            <a:r>
              <a:rPr b="0" lang="en-US" sz="1800" spc="-1" strike="noStrike">
                <a:solidFill>
                  <a:srgbClr val="000000"/>
                </a:solidFill>
                <a:latin typeface="Courier New"/>
                <a:ea typeface="DejaVu Sans"/>
              </a:rPr>
              <a:t>: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array[1..cols] of var 0..9: x;</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 int_search(array1d(a) ++ x,first_fail,</a:t>
            </a:r>
            <a:r>
              <a:rPr b="1" lang="en-US" sz="1800" spc="-1" strike="noStrike">
                <a:solidFill>
                  <a:srgbClr val="000000"/>
                </a:solidFill>
                <a:latin typeface="Courier New"/>
                <a:ea typeface="DejaVu Sans"/>
              </a:rPr>
              <a:t>indomain_random</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 restart_linear(1000) </a:t>
            </a:r>
            <a:r>
              <a:rPr b="0" lang="en-US" sz="1800" spc="-1" strike="noStrike">
                <a:solidFill>
                  <a:srgbClr val="000000"/>
                </a:solidFill>
                <a:latin typeface="Courier New"/>
                <a:ea typeface="DejaVu Sans"/>
              </a:rPr>
              <a:t>% faster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all_different(x)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forall(r in 1..rows) (</a:t>
            </a:r>
            <a:b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all_different(a[r,..])</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sum([x[c] = a[r,c] | c in 1..cols])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Each element in x[c] must have some match in a[..,c]</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forall(c in 1..cols)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sum([x[c] = a[r,c] | r in 1..rows]) &gt;= 1</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7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MiniZinc-Python program</a:t>
            </a:r>
            <a:endParaRPr b="0" lang="en-US" sz="2400" spc="-1" strike="noStrike">
              <a:latin typeface="Arial"/>
            </a:endParaRPr>
          </a:p>
        </p:txBody>
      </p:sp>
      <p:sp>
        <p:nvSpPr>
          <p:cNvPr id="87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from minizinc import Instance, Model, Solver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import random</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def gen(a=None):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just_forgotten = Model("./just_forgotten_generate.mzn")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sol = </a:t>
            </a:r>
            <a:r>
              <a:rPr b="1" lang="en-US" sz="1800" spc="-1" strike="noStrike">
                <a:solidFill>
                  <a:srgbClr val="000000"/>
                </a:solidFill>
                <a:latin typeface="Courier New"/>
                <a:ea typeface="DejaVu Sans"/>
              </a:rPr>
              <a:t>Solver.lookup("gecode")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instance = Instance(sol, just_forgotten)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Step 1: Generate a candidate matrix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a == None: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result = instance.solve(random_seed=random.randint(0,1000000))</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return(result["a"])</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Check the number of solutions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instance["a"] =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result = instance.solve(nr_solutions=2) # we want only one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num_sols = len(result)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num_sols ==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return True, result[0,"x"]</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else: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return False,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8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MiniZinc-Python</a:t>
            </a:r>
            <a:endParaRPr b="0" lang="en-US" sz="2400" spc="-1" strike="noStrike">
              <a:latin typeface="Arial"/>
            </a:endParaRPr>
          </a:p>
        </p:txBody>
      </p:sp>
      <p:sp>
        <p:nvSpPr>
          <p:cNvPr id="88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g =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while True: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g +=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print("\ngeneration:",g)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 = gen()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ret,x = gen(a)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ret == True: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Output in .dzn format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print("a = array2d(1..rows, 1..cols,[")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 i in range(4):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 j in range(10):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print(a[i][j],end=",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 x:",x)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break</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print("generations:", g)</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8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Output (2 different runs)</a:t>
            </a:r>
            <a:endParaRPr b="0" lang="en-US" sz="2400" spc="-1" strike="noStrike">
              <a:latin typeface="Arial"/>
            </a:endParaRPr>
          </a:p>
        </p:txBody>
      </p:sp>
      <p:sp>
        <p:nvSpPr>
          <p:cNvPr id="88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 = array2d(1..rows, 1..cols,[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1, 6, 7,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0, 3,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2,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0, 9, 3,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2,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8,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7, 9,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0, 6, 4,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5,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1, 4, 3, 8,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2, 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x: [9, 6, 2, 3, 8, 7, 0, 5, 1,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Generations: 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 = array2d(1..rows, 1..cols,[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5, 2, 1, 4, </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6,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3, 0, 8,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6,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2, 9, </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8,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0, </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1, 4,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7, 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9, 4, 5, 2,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x: [2, 6, 3, 1, 9, 4, 7, 5, 8,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generations: 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8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Generating instances</a:t>
            </a:r>
            <a:endParaRPr b="0" lang="en-US" sz="6000" spc="-1" strike="noStrike">
              <a:latin typeface="Arial"/>
            </a:endParaRPr>
          </a:p>
        </p:txBody>
      </p:sp>
      <p:sp>
        <p:nvSpPr>
          <p:cNvPr id="88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 extra constraints are required to make the problem instance harder/easier, neater etc.</a:t>
            </a:r>
            <a:endParaRPr b="0" lang="en-US" sz="3200" spc="-1" strike="noStrike">
              <a:latin typeface="Arial"/>
            </a:endParaRPr>
          </a:p>
          <a:p>
            <a:pPr marL="432000" indent="-321120">
              <a:lnSpc>
                <a:spcPct val="93000"/>
              </a:lnSpc>
              <a:buClr>
                <a:srgbClr val="04617b"/>
              </a:buClr>
              <a:buSzPct val="45000"/>
              <a:buFont typeface="Wingdings" charset="2"/>
              <a:buChar char=""/>
            </a:pPr>
            <a:r>
              <a:rPr b="0" lang="en-US" sz="3200" spc="-1" strike="noStrike">
                <a:solidFill>
                  <a:srgbClr val="000000"/>
                </a:solidFill>
                <a:latin typeface="Noto Sans Regular"/>
                <a:ea typeface="DejaVu Sans"/>
              </a:rPr>
              <a:t>Here’s one generated instance with three 7s in a column</a:t>
            </a:r>
            <a:br/>
            <a:r>
              <a:rPr b="0" lang="en-US" sz="3200" spc="-1" strike="noStrike">
                <a:solidFill>
                  <a:srgbClr val="000000"/>
                </a:solidFill>
                <a:latin typeface="Noto Sans Regular"/>
                <a:ea typeface="DejaVu Sans"/>
              </a:rPr>
              <a:t> </a:t>
            </a:r>
            <a:r>
              <a:rPr b="0" lang="en-US" sz="1800" spc="-1" strike="noStrike">
                <a:solidFill>
                  <a:srgbClr val="000000"/>
                </a:solidFill>
                <a:latin typeface="Courier New"/>
                <a:ea typeface="DejaVu Sans"/>
              </a:rPr>
              <a:t>5 2 1 4 </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6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0</a:t>
            </a:r>
            <a:endParaRPr b="0" lang="en-US" sz="1800" spc="-1" strike="noStrike">
              <a:latin typeface="Arial"/>
            </a:endParaRPr>
          </a:p>
          <a:p>
            <a:pPr marL="432000" indent="-321120">
              <a:lnSpc>
                <a:spcPct val="93000"/>
              </a:lnSpc>
              <a:buClr>
                <a:srgbClr val="04617b"/>
              </a:buClr>
              <a:buSzPct val="45000"/>
              <a:buFont typeface="Wingdings" charset="2"/>
              <a:buChar char=""/>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3 0 8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 6 </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2 9 </a:t>
            </a:r>
            <a:endParaRPr b="0" lang="en-US" sz="1800" spc="-1" strike="noStrike">
              <a:latin typeface="Arial"/>
            </a:endParaRPr>
          </a:p>
          <a:p>
            <a:pPr marL="432000" indent="-321120">
              <a:lnSpc>
                <a:spcPct val="93000"/>
              </a:lnSpc>
              <a:buClr>
                <a:srgbClr val="04617b"/>
              </a:buClr>
              <a:buSzPct val="45000"/>
              <a:buFont typeface="Wingdings" charset="2"/>
              <a:buChar char=""/>
            </a:pPr>
            <a:r>
              <a:rPr b="1"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8 </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 0 </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 1 4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 7 6</a:t>
            </a: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9 4 5 2 </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 3 </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a:t>
            </a:r>
            <a:br/>
            <a:r>
              <a:rPr b="0" lang="en-US" sz="1800" spc="-1" strike="noStrike">
                <a:solidFill>
                  <a:srgbClr val="000000"/>
                </a:solidFill>
                <a:latin typeface="Courier New"/>
                <a:ea typeface="DejaVu Sans"/>
              </a:rPr>
              <a:t>             ^</a:t>
            </a:r>
            <a:br/>
            <a:r>
              <a:rPr b="0" lang="en-US" sz="1800" spc="-1" strike="noStrike">
                <a:solidFill>
                  <a:srgbClr val="000000"/>
                </a:solidFill>
                <a:latin typeface="Courier New"/>
                <a:ea typeface="DejaVu Sans"/>
              </a:rPr>
              <a:t>             |</a:t>
            </a:r>
            <a:endParaRPr b="0" lang="en-US" sz="18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We want to ensure that there are at most 2 duplicate values, i.e. </a:t>
            </a:r>
            <a:r>
              <a:rPr b="1" lang="en-US" sz="3200" spc="-1" strike="noStrike">
                <a:solidFill>
                  <a:srgbClr val="000000"/>
                </a:solidFill>
                <a:latin typeface="Noto Sans Regular"/>
                <a:ea typeface="DejaVu Sans"/>
              </a:rPr>
              <a:t>at least 3 distinct values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Use a global constraint to count the distinct values: </a:t>
            </a:r>
            <a:r>
              <a:rPr b="0" lang="en-US" sz="3200" spc="-1" strike="noStrike">
                <a:solidFill>
                  <a:srgbClr val="000000"/>
                </a:solidFill>
                <a:latin typeface="Courier New"/>
                <a:ea typeface="DejaVu Sans"/>
              </a:rPr>
              <a:t>nvalue(array)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The MiniZinc model, adding nvalue/1</a:t>
            </a:r>
            <a:endParaRPr b="0" lang="en-US" sz="2400" spc="-1" strike="noStrike">
              <a:latin typeface="Arial"/>
            </a:endParaRPr>
          </a:p>
        </p:txBody>
      </p:sp>
      <p:sp>
        <p:nvSpPr>
          <p:cNvPr id="89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b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forall(c in 1..cols)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sum([x[c] = a[r,c] | r in 1..rows]) &gt;= 1 </a:t>
            </a:r>
            <a:br/>
            <a:r>
              <a:rPr b="0" lang="en-US" sz="1800" spc="-1" strike="noStrike">
                <a:solidFill>
                  <a:srgbClr val="000000"/>
                </a:solidFill>
                <a:latin typeface="Courier New"/>
                <a:ea typeface="DejaVu Sans"/>
              </a:rPr>
              <a:t>      /\ </a:t>
            </a:r>
            <a:br/>
            <a:r>
              <a:rPr b="0" lang="en-US" sz="1800" spc="-1" strike="noStrike">
                <a:solidFill>
                  <a:srgbClr val="000000"/>
                </a:solidFill>
                <a:latin typeface="Courier New"/>
                <a:ea typeface="DejaVu Sans"/>
              </a:rPr>
              <a:t>      % at least 3 different values</a:t>
            </a:r>
            <a:b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nvalue(a[..,c]) &gt;=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br/>
            <a:br/>
            <a:r>
              <a:rPr b="0" lang="en-US" sz="1800" spc="-1" strike="noStrike">
                <a:solidFill>
                  <a:srgbClr val="000000"/>
                </a:solidFill>
                <a:latin typeface="Courier New"/>
                <a:ea typeface="DejaVu Sans"/>
              </a:rPr>
              <a:t>%%% Example output</a:t>
            </a:r>
            <a:br/>
            <a:r>
              <a:rPr b="0" lang="en-US" sz="1800" spc="-1" strike="noStrike">
                <a:solidFill>
                  <a:srgbClr val="000000"/>
                </a:solidFill>
                <a:latin typeface="Courier New"/>
                <a:ea typeface="DejaVu Sans"/>
              </a:rPr>
              <a:t>% {0,5,6,8,</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,2,</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,3,</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,8,6,</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,7,4,1}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{1,2,7,9,</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,5,</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,0,</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{7,</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,5,9,4,</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,6,3}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x = [5,0,1,2,3,4,9,8,7,6]</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9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Generating instances: Picat</a:t>
            </a:r>
            <a:endParaRPr b="0" lang="en-US" sz="6000" spc="-1" strike="noStrike">
              <a:latin typeface="Arial"/>
            </a:endParaRPr>
          </a:p>
        </p:txBody>
      </p:sp>
      <p:sp>
        <p:nvSpPr>
          <p:cNvPr id="89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Picat is a multi-paradigm programming language</a:t>
            </a:r>
            <a:br/>
            <a:r>
              <a:rPr b="0" lang="en-US" sz="3200" spc="-1" strike="noStrike">
                <a:solidFill>
                  <a:srgbClr val="000000"/>
                </a:solidFill>
                <a:latin typeface="Noto Sans Regular"/>
                <a:ea typeface="DejaVu Sans"/>
              </a:rPr>
              <a:t>http://picat-lang.org/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Logic programming: a large subset of Prolog (unification, non-determinism,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Constraints: CP, SAT, MIP, SMT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Imperative: for-loop, while loop, reassignments, list/array comprehensions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Functions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Tabling (memoization)</a:t>
            </a:r>
            <a:endParaRPr b="0" lang="en-US" sz="3200" spc="-1" strike="noStrike">
              <a:latin typeface="Arial"/>
            </a:endParaRPr>
          </a:p>
        </p:txBody>
      </p:sp>
    </p:spTree>
  </p:cSld>
</p:sld>
</file>

<file path=ppt/slides/slide2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Picat (the model)</a:t>
            </a:r>
            <a:endParaRPr b="0" lang="en-US" sz="2400" spc="-1" strike="noStrike">
              <a:latin typeface="Arial"/>
            </a:endParaRPr>
          </a:p>
        </p:txBody>
      </p:sp>
      <p:sp>
        <p:nvSpPr>
          <p:cNvPr id="89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just_forgotten(A,Xs) =&gt;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 = 10, M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 = new_array(M,N), A :: 0..9, %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Xs = new_list(10), Xs :: 0..9,</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foreach(I in 1..M)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all_different(A[I])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all_different(Xs),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foreach(I in 1..M)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sum([Xs[J] #= A[I,J] : J in 1..N])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foreach(J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sum([Xs[J] #= A[I,J] : I in 1..M]) #&gt;= 1,</a:t>
            </a:r>
            <a:br/>
            <a:r>
              <a:rPr b="0" lang="en-US" sz="1800" spc="-1" strike="noStrike">
                <a:solidFill>
                  <a:srgbClr val="000000"/>
                </a:solidFill>
                <a:latin typeface="Courier New"/>
                <a:ea typeface="DejaVu Sans"/>
              </a:rPr>
              <a:t>     nvalue(C,</a:t>
            </a:r>
            <a:r>
              <a:rPr b="0" lang="en-US" sz="1800" spc="-1" strike="noStrike">
                <a:solidFill>
                  <a:srgbClr val="000000"/>
                </a:solidFill>
                <a:latin typeface="Courier New"/>
                <a:ea typeface="DejaVu Sans"/>
              </a:rPr>
              <a:t>[A[I,J] : I in 1..M]), C #&gt;=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Vars = Xs ++ A.vars,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solve($[ff,split,</a:t>
            </a:r>
            <a:r>
              <a:rPr b="1" lang="en-US" sz="1800" spc="-1" strike="noStrike">
                <a:solidFill>
                  <a:srgbClr val="000000"/>
                </a:solidFill>
                <a:latin typeface="Courier New"/>
                <a:ea typeface="DejaVu Sans"/>
              </a:rPr>
              <a:t>limit(2)</a:t>
            </a:r>
            <a:r>
              <a:rPr b="0" lang="en-US" sz="1800" spc="-1" strike="noStrike">
                <a:solidFill>
                  <a:srgbClr val="000000"/>
                </a:solidFill>
                <a:latin typeface="Courier New"/>
                <a:ea typeface="DejaVu Sans"/>
              </a:rPr>
              <a:t>],Vars). % generate at most 2 solutions</a:t>
            </a:r>
            <a:endParaRPr b="0" lang="en-US" sz="1800" spc="-1" strike="noStrike">
              <a:latin typeface="Arial"/>
            </a:endParaRPr>
          </a:p>
        </p:txBody>
      </p:sp>
      <p:sp>
        <p:nvSpPr>
          <p:cNvPr id="89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Sudoku</a:t>
            </a:r>
            <a:endParaRPr b="0" lang="en-US" sz="4000" spc="-1" strike="noStrike">
              <a:latin typeface="Arial"/>
            </a:endParaRPr>
          </a:p>
        </p:txBody>
      </p:sp>
      <p:sp>
        <p:nvSpPr>
          <p:cNvPr id="227"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Picat (caller program)</a:t>
            </a:r>
            <a:endParaRPr b="0" lang="en-US" sz="2400" spc="-1" strike="noStrike">
              <a:latin typeface="Arial"/>
            </a:endParaRPr>
          </a:p>
        </p:txBody>
      </p:sp>
      <p:sp>
        <p:nvSpPr>
          <p:cNvPr id="89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import cp. % or sat, mip, smt.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main =&gt;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_ = random2(),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Get a candidate for the A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just_forgotten(A,_)</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Check if unique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 = </a:t>
            </a:r>
            <a:r>
              <a:rPr b="1" lang="en-US" sz="1800" spc="-1" strike="noStrike">
                <a:solidFill>
                  <a:srgbClr val="000000"/>
                </a:solidFill>
                <a:latin typeface="Courier New"/>
                <a:ea typeface="DejaVu Sans"/>
              </a:rPr>
              <a:t>find_all</a:t>
            </a:r>
            <a:r>
              <a:rPr b="0" lang="en-US" sz="1800" spc="-1" strike="noStrike">
                <a:solidFill>
                  <a:srgbClr val="000000"/>
                </a:solidFill>
                <a:latin typeface="Courier New"/>
                <a:ea typeface="DejaVu Sans"/>
              </a:rPr>
              <a:t>(Xs,just_forgotten(A,Xs)),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All.len == 1 then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Print the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foreach(Row in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println(Row)</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printf(“% %w\n”,All[1]),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else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if not a unique solution: backtrack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fail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nl.</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89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Picat output</a:t>
            </a:r>
            <a:endParaRPr b="0" lang="en-US" sz="2400" spc="-1" strike="noStrike">
              <a:latin typeface="Arial"/>
            </a:endParaRPr>
          </a:p>
        </p:txBody>
      </p:sp>
      <p:sp>
        <p:nvSpPr>
          <p:cNvPr id="90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{1,0,8,</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,6,</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,7,</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,3,9,</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,8,6}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{3,6,0,</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,5,7,4,</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,8,7,9,2,4,</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,5,</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[6,3,7,2,8,4,5,0,9,1]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b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,5,</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,8,</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,1,0,2,4,</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{7,3,8,2,</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,6,</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,9,8,7,4,2,</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,0,</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{9,</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,1,</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,6,</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,5,</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,3,7}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[6,2,7,0,9,8,1,4,5,3]</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0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Generating instances: Specific solution</a:t>
            </a:r>
            <a:endParaRPr b="0" lang="en-US" sz="2400" spc="-1" strike="noStrike">
              <a:latin typeface="Arial"/>
            </a:endParaRPr>
          </a:p>
        </p:txBody>
      </p:sp>
      <p:sp>
        <p:nvSpPr>
          <p:cNvPr id="90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just_forgotten(A,Xs) =&gt;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We want this as a solution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Xs = [5,0,1,2,3,4,9,8,7,6]</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Solution</a:t>
            </a:r>
            <a:br/>
            <a:r>
              <a:rPr b="0" lang="en-US" sz="1800" spc="-1" strike="noStrike">
                <a:solidFill>
                  <a:srgbClr val="000000"/>
                </a:solidFill>
                <a:latin typeface="Courier New"/>
                <a:ea typeface="DejaVu Sans"/>
              </a:rPr>
              <a:t>{0,5,6,8,</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,2,</a:t>
            </a:r>
            <a:r>
              <a:rPr b="1" lang="en-US" sz="1800" spc="-1" strike="noStrike">
                <a:solidFill>
                  <a:srgbClr val="000000"/>
                </a:solidFill>
                <a:latin typeface="Courier New"/>
                <a:ea typeface="DejaVu Sans"/>
              </a:rPr>
              <a:t>7</a:t>
            </a:r>
            <a:r>
              <a:rPr b="0" lang="en-US" sz="1800" spc="-1" strike="noStrike">
                <a:solidFill>
                  <a:srgbClr val="000000"/>
                </a:solidFill>
                <a:latin typeface="Courier New"/>
                <a:ea typeface="DejaVu Sans"/>
              </a:rPr>
              <a:t>,1}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5</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,3,</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,8,6,</a:t>
            </a:r>
            <a:r>
              <a:rPr b="1" lang="en-US" sz="1800" spc="-1" strike="noStrike">
                <a:solidFill>
                  <a:srgbClr val="000000"/>
                </a:solidFill>
                <a:latin typeface="Courier New"/>
                <a:ea typeface="DejaVu Sans"/>
              </a:rPr>
              <a:t>9</a:t>
            </a:r>
            <a:r>
              <a:rPr b="0" lang="en-US" sz="1800" spc="-1" strike="noStrike">
                <a:solidFill>
                  <a:srgbClr val="000000"/>
                </a:solidFill>
                <a:latin typeface="Courier New"/>
                <a:ea typeface="DejaVu Sans"/>
              </a:rPr>
              <a:t>,7,4,1}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{1,2,7,9,</a:t>
            </a:r>
            <a:r>
              <a:rPr b="1" lang="en-US" sz="1800" spc="-1" strike="noStrike">
                <a:solidFill>
                  <a:srgbClr val="000000"/>
                </a:solidFill>
                <a:latin typeface="Courier New"/>
                <a:ea typeface="DejaVu Sans"/>
              </a:rPr>
              <a:t>3</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4</a:t>
            </a:r>
            <a:r>
              <a:rPr b="0" lang="en-US" sz="1800" spc="-1" strike="noStrike">
                <a:solidFill>
                  <a:srgbClr val="000000"/>
                </a:solidFill>
                <a:latin typeface="Courier New"/>
                <a:ea typeface="DejaVu Sans"/>
              </a:rPr>
              <a:t>,5,</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,0,</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{7,</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,5,9,4,</a:t>
            </a:r>
            <a:r>
              <a:rPr b="1" lang="en-US" sz="1800" spc="-1" strike="noStrike">
                <a:solidFill>
                  <a:srgbClr val="000000"/>
                </a:solidFill>
                <a:latin typeface="Courier New"/>
                <a:ea typeface="DejaVu Sans"/>
              </a:rPr>
              <a:t>8</a:t>
            </a:r>
            <a:r>
              <a:rPr b="0" lang="en-US" sz="1800" spc="-1" strike="noStrike">
                <a:solidFill>
                  <a:srgbClr val="000000"/>
                </a:solidFill>
                <a:latin typeface="Courier New"/>
                <a:ea typeface="DejaVu Sans"/>
              </a:rPr>
              <a:t>,6,3}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[5,0,1,2,3,4,9,8,7,6]</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0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Sicherman Dice</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907"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Sicherman Dice</a:t>
            </a:r>
            <a:endParaRPr b="0" lang="en-US" sz="6000" spc="-1" strike="noStrike">
              <a:latin typeface="Arial"/>
            </a:endParaRPr>
          </a:p>
        </p:txBody>
      </p:sp>
      <p:sp>
        <p:nvSpPr>
          <p:cNvPr id="90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http://en.wikipedia.org/wiki/Sicherman_dice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Sicherman dice are the only pair of 6-sided dice which are not normal dice, bear only positive integers, and have the same probability distribution for the sum as normal dice.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endParaRPr b="0" lang="en-US" sz="3200" spc="-1" strike="noStrike">
              <a:latin typeface="Arial"/>
            </a:endParaRPr>
          </a:p>
        </p:txBody>
      </p:sp>
    </p:spTree>
  </p:cSld>
</p:sld>
</file>

<file path=ppt/slides/slide2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Sicherman Dice: Model</a:t>
            </a:r>
            <a:endParaRPr b="0" lang="en-US" sz="2400" spc="-1" strike="noStrike">
              <a:latin typeface="Arial"/>
            </a:endParaRPr>
          </a:p>
        </p:txBody>
      </p:sp>
      <p:sp>
        <p:nvSpPr>
          <p:cNvPr id="91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 = 10; % max value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standard distribution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array[2..12] of int: standard_dist = array1d(2..12, [1,2,3,4,5,6,5,4,3,2,1]);</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two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1..m: d1;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1..m: d2;</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forall(k in 2..12)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standard_dist[k] = sum(i,j in 1..n) ( d1[i]+d2[j] == 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symmetry breaking</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increasing(d1)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increasing(d2)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lex_lesseq(x1, x2)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1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Sicherman Dice: Solution</a:t>
            </a:r>
            <a:endParaRPr b="0" lang="en-US" sz="2400" spc="-1" strike="noStrike">
              <a:latin typeface="Arial"/>
            </a:endParaRPr>
          </a:p>
        </p:txBody>
      </p:sp>
      <p:sp>
        <p:nvSpPr>
          <p:cNvPr id="91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Sicherman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[1, 2, 2, 3, 3,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[1, 3, 4, 5, 6, 8]</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Plain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[1, 2, 3, 4,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[1, 2, 3, 4, 5, 6]</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1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Sicherman Dice: Allowing 0 as a value</a:t>
            </a:r>
            <a:endParaRPr b="0" lang="en-US" sz="2400" spc="-1" strike="noStrike">
              <a:latin typeface="Arial"/>
            </a:endParaRPr>
          </a:p>
        </p:txBody>
      </p:sp>
      <p:sp>
        <p:nvSpPr>
          <p:cNvPr id="91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..m: d1; % instead of </a:t>
            </a:r>
            <a:r>
              <a:rPr b="1" lang="en-US" sz="1800" spc="-1" strike="noStrike">
                <a:solidFill>
                  <a:srgbClr val="000000"/>
                </a:solidFill>
                <a:latin typeface="Courier New"/>
                <a:ea typeface="DejaVu Sans"/>
              </a:rPr>
              <a:t>1</a:t>
            </a:r>
            <a:r>
              <a:rPr b="0" lang="en-US" sz="1800" spc="-1" strike="noStrike">
                <a:solidFill>
                  <a:srgbClr val="000000"/>
                </a:solidFill>
                <a:latin typeface="Courier New"/>
                <a:ea typeface="DejaVu Sans"/>
              </a:rPr>
              <a:t>..m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..m: d2;</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1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Sicherman Dice: Allowing 0 as a value</a:t>
            </a:r>
            <a:endParaRPr b="0" lang="en-US" sz="2400" spc="-1" strike="noStrike">
              <a:latin typeface="Arial"/>
            </a:endParaRPr>
          </a:p>
        </p:txBody>
      </p:sp>
      <p:sp>
        <p:nvSpPr>
          <p:cNvPr id="92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x1: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1, 1, 2, 2,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[2, 4, 5, 6, 7, 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1, 2, 3, 4,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[2, 3, 4, 5, 6,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a:t>
            </a:r>
            <a:r>
              <a:rPr b="1" lang="en-US" sz="1800" spc="-1" strike="noStrike">
                <a:solidFill>
                  <a:srgbClr val="000000"/>
                </a:solidFill>
                <a:latin typeface="Courier New"/>
                <a:ea typeface="DejaVu Sans"/>
              </a:rPr>
              <a:t>0</a:t>
            </a:r>
            <a:r>
              <a:rPr b="0" lang="en-US" sz="1800" spc="-1" strike="noStrike">
                <a:solidFill>
                  <a:srgbClr val="000000"/>
                </a:solidFill>
                <a:latin typeface="Courier New"/>
                <a:ea typeface="DejaVu Sans"/>
              </a:rPr>
              <a:t>, 2, 3, 4, 5, 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[2, 3, 3, 4, 4, 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[1, 2, 2, 3, 3,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[1, 3, 4, 5, 6,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x1: [1, 2, 3, 4,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x2: [1, 2, 3, 4,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2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Move one coin</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92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Sudoku</a:t>
            </a:r>
            <a:endParaRPr b="0" lang="en-US" sz="6000" spc="-1" strike="noStrike">
              <a:latin typeface="Arial"/>
            </a:endParaRPr>
          </a:p>
        </p:txBody>
      </p:sp>
      <p:sp>
        <p:nvSpPr>
          <p:cNvPr id="229" name="CustomShape 2"/>
          <p:cNvSpPr/>
          <p:nvPr/>
        </p:nvSpPr>
        <p:spPr>
          <a:xfrm>
            <a:off x="599040" y="1920240"/>
            <a:ext cx="10736640" cy="4660560"/>
          </a:xfrm>
          <a:prstGeom prst="rect">
            <a:avLst/>
          </a:prstGeom>
          <a:noFill/>
          <a:ln>
            <a:noFill/>
          </a:ln>
        </p:spPr>
        <p:style>
          <a:lnRef idx="0"/>
          <a:fillRef idx="0"/>
          <a:effectRef idx="0"/>
          <a:fontRef idx="minor"/>
        </p:style>
      </p:sp>
      <p:pic>
        <p:nvPicPr>
          <p:cNvPr id="230" name="" descr=""/>
          <p:cNvPicPr/>
          <p:nvPr/>
        </p:nvPicPr>
        <p:blipFill>
          <a:blip r:embed="rId1"/>
          <a:stretch/>
        </p:blipFill>
        <p:spPr>
          <a:xfrm>
            <a:off x="1097280" y="1914840"/>
            <a:ext cx="3571560" cy="3571560"/>
          </a:xfrm>
          <a:prstGeom prst="rect">
            <a:avLst/>
          </a:prstGeom>
          <a:ln>
            <a:noFill/>
          </a:ln>
        </p:spPr>
      </p:pic>
      <p:pic>
        <p:nvPicPr>
          <p:cNvPr id="231" name="" descr=""/>
          <p:cNvPicPr/>
          <p:nvPr/>
        </p:nvPicPr>
        <p:blipFill>
          <a:blip r:embed="rId2"/>
          <a:stretch/>
        </p:blipFill>
        <p:spPr>
          <a:xfrm>
            <a:off x="6121080" y="1920240"/>
            <a:ext cx="3571560" cy="3571560"/>
          </a:xfrm>
          <a:prstGeom prst="rect">
            <a:avLst/>
          </a:prstGeom>
          <a:ln>
            <a:noFill/>
          </a:ln>
        </p:spPr>
      </p:pic>
      <p:sp>
        <p:nvSpPr>
          <p:cNvPr id="232" name="TextShape 3"/>
          <p:cNvSpPr txBox="1"/>
          <p:nvPr/>
        </p:nvSpPr>
        <p:spPr>
          <a:xfrm>
            <a:off x="1097280" y="6126480"/>
            <a:ext cx="2018520" cy="346320"/>
          </a:xfrm>
          <a:prstGeom prst="rect">
            <a:avLst/>
          </a:prstGeom>
          <a:noFill/>
          <a:ln>
            <a:noFill/>
          </a:ln>
        </p:spPr>
        <p:txBody>
          <a:bodyPr lIns="90000" rIns="90000" tIns="45000" bIns="45000"/>
          <a:p>
            <a:r>
              <a:rPr b="0" lang="en-US" sz="1800" spc="-1" strike="noStrike">
                <a:latin typeface="Arial"/>
              </a:rPr>
              <a:t>Source: Wikipedia</a:t>
            </a:r>
            <a:endParaRPr b="0" lang="en-US" sz="1800" spc="-1" strike="noStrike">
              <a:latin typeface="Arial"/>
            </a:endParaRPr>
          </a:p>
        </p:txBody>
      </p:sp>
    </p:spTree>
  </p:cSld>
</p:sld>
</file>

<file path=ppt/slides/slide2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Move one coin</a:t>
            </a:r>
            <a:endParaRPr b="0" lang="en-US" sz="6000" spc="-1" strike="noStrike">
              <a:latin typeface="Arial"/>
            </a:endParaRPr>
          </a:p>
        </p:txBody>
      </p:sp>
      <p:sp>
        <p:nvSpPr>
          <p:cNvPr id="92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this configuration of coins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t>
            </a:r>
            <a:r>
              <a:rPr b="0" lang="en-US" sz="3200" spc="-1" strike="noStrike">
                <a:solidFill>
                  <a:srgbClr val="000000"/>
                </a:solidFill>
                <a:latin typeface="Noto Sans Regular"/>
                <a:ea typeface="DejaVu Sans"/>
              </a:rPr>
              <a:t>o oo ooo oooo</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move one coin to get the coins in the reverse order, i.e. the number of collected coins are 4, 3, 2, and 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(Scam Nation video, Aug 19, 2021)</a:t>
            </a:r>
            <a:endParaRPr b="0" lang="en-US" sz="3200" spc="-1" strike="noStrike">
              <a:latin typeface="Arial"/>
            </a:endParaRPr>
          </a:p>
        </p:txBody>
      </p:sp>
    </p:spTree>
  </p:cSld>
</p:sld>
</file>

<file path=ppt/slides/slide2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Move one coin: Model</a:t>
            </a:r>
            <a:endParaRPr b="0" lang="en-US" sz="2400" spc="-1" strike="noStrike">
              <a:latin typeface="Arial"/>
            </a:endParaRPr>
          </a:p>
          <a:p>
            <a:pPr>
              <a:lnSpc>
                <a:spcPct val="93000"/>
              </a:lnSpc>
            </a:pPr>
            <a:endParaRPr b="0" lang="en-US" sz="2400" spc="-1" strike="noStrike">
              <a:latin typeface="Arial"/>
            </a:endParaRPr>
          </a:p>
        </p:txBody>
      </p:sp>
      <p:sp>
        <p:nvSpPr>
          <p:cNvPr id="927" name="CustomShape 2"/>
          <p:cNvSpPr/>
          <p:nvPr/>
        </p:nvSpPr>
        <p:spPr>
          <a:xfrm>
            <a:off x="1188720" y="173340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n = 13;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0 represents an empty position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goal = [1,0,1,1,0,1,1,1,0,1,1,1,1]; % initial pos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init = [1,1,1,1,0,1,1,1,0,1,1,0,1]; % goal pos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from;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1..n: to;</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init[from]= 1 /\ init[to] = 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forall(k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k != from /\ k != to then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goal[k] = init[k]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endif</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"Move the coin in position \(from) to empty position \(to)\n",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92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Move one coin: Solution</a:t>
            </a:r>
            <a:endParaRPr b="0" lang="en-US" sz="2400" spc="-1" strike="noStrike">
              <a:latin typeface="Arial"/>
            </a:endParaRPr>
          </a:p>
        </p:txBody>
      </p:sp>
      <p:sp>
        <p:nvSpPr>
          <p:cNvPr id="930" name="CustomShape 2"/>
          <p:cNvSpPr/>
          <p:nvPr/>
        </p:nvSpPr>
        <p:spPr>
          <a:xfrm>
            <a:off x="1188720" y="173340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Move the coin in position 12 to empty position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1234567890123    positions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 oo ooo oo</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o    init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position 12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_________v</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v               position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a:t>
            </a:r>
            <a:r>
              <a:rPr b="1" lang="en-US" sz="1800" spc="-1" strike="noStrike">
                <a:solidFill>
                  <a:srgbClr val="000000"/>
                </a:solidFill>
                <a:latin typeface="Courier New"/>
                <a:ea typeface="DejaVu Sans"/>
              </a:rPr>
              <a:t>o</a:t>
            </a:r>
            <a:r>
              <a:rPr b="0" lang="en-US" sz="1800" spc="-1" strike="noStrike">
                <a:solidFill>
                  <a:srgbClr val="000000"/>
                </a:solidFill>
                <a:latin typeface="Courier New"/>
                <a:ea typeface="DejaVu Sans"/>
              </a:rPr>
              <a:t>oo ooo oo o    goal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93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A Round of Golf</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Logic puzzle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Element constraint</a:t>
            </a:r>
            <a:endParaRPr b="0" lang="en-US" sz="4000" spc="-1" strike="noStrike">
              <a:latin typeface="Arial"/>
            </a:endParaRPr>
          </a:p>
          <a:p>
            <a:pPr algn="ctr">
              <a:lnSpc>
                <a:spcPct val="100000"/>
              </a:lnSpc>
            </a:pPr>
            <a:endParaRPr b="0" lang="en-US" sz="4000" spc="-1" strike="noStrike">
              <a:latin typeface="Arial"/>
            </a:endParaRPr>
          </a:p>
        </p:txBody>
      </p:sp>
      <p:sp>
        <p:nvSpPr>
          <p:cNvPr id="933"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2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Element constraint</a:t>
            </a:r>
            <a:endParaRPr b="0" lang="en-US" sz="6000" spc="-1" strike="noStrike">
              <a:latin typeface="Arial"/>
            </a:endParaRPr>
          </a:p>
        </p:txBody>
      </p:sp>
      <p:sp>
        <p:nvSpPr>
          <p:cNvPr id="93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CP’s version of indexing an array/matrix</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MiniZinc, this is stated as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t>
            </a:r>
            <a:r>
              <a:rPr b="0" lang="en-US" sz="3200" spc="-1" strike="noStrike">
                <a:solidFill>
                  <a:srgbClr val="000000"/>
                </a:solidFill>
                <a:latin typeface="Noto Sans Regular"/>
                <a:ea typeface="DejaVu Sans"/>
              </a:rPr>
              <a:t>z = x[y]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x: an array of integers or decision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y: integer/enum or decision variable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z: integer/enum or decision variable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other CP systems this is called element(y,x,z)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A Round of Golf (I)</a:t>
            </a:r>
            <a:endParaRPr b="0" lang="en-US" sz="6000" spc="-1" strike="noStrike">
              <a:latin typeface="Arial"/>
            </a:endParaRPr>
          </a:p>
        </p:txBody>
      </p:sp>
      <p:sp>
        <p:nvSpPr>
          <p:cNvPr id="93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(Dell Favorite Logic Problems, Summer 2000)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Jack and three other golf club workers got together on their day off to play a round of eighteen holes of golf.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Afterward, all four, including Mr. Green, went to the clubhouse to total their scorecards. Each man works at a different job (one is a short-order cook), and each shot a different score in the game. No one scored below 70 or above 85 strokes. </a:t>
            </a:r>
            <a:br/>
            <a:r>
              <a:rPr b="0" lang="en-US" sz="3200" spc="-1" strike="noStrike">
                <a:solidFill>
                  <a:srgbClr val="000000"/>
                </a:solidFill>
                <a:latin typeface="Noto Sans Regular"/>
                <a:ea typeface="DejaVu Sans"/>
              </a:rPr>
              <a:t>(cont)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A Round of Golf (II)</a:t>
            </a:r>
            <a:endParaRPr b="0" lang="en-US" sz="6000" spc="-1" strike="noStrike">
              <a:latin typeface="Arial"/>
            </a:endParaRPr>
          </a:p>
        </p:txBody>
      </p:sp>
      <p:sp>
        <p:nvSpPr>
          <p:cNvPr id="93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the clues below, can you discover each man's full name, job and golf score?</a:t>
            </a:r>
            <a:br/>
            <a:r>
              <a:rPr b="0" lang="en-US" sz="3200" spc="-1" strike="noStrike">
                <a:solidFill>
                  <a:srgbClr val="000000"/>
                </a:solidFill>
                <a:latin typeface="Noto Sans Regular"/>
                <a:ea typeface="DejaVu Sans"/>
              </a:rPr>
              <a:t>1. Bill, who is not the maintenance man, plays golf often and had the lowest score of the foursome.</a:t>
            </a:r>
            <a:br/>
            <a:r>
              <a:rPr b="0" lang="en-US" sz="3200" spc="-1" strike="noStrike">
                <a:solidFill>
                  <a:srgbClr val="000000"/>
                </a:solidFill>
                <a:latin typeface="Noto Sans Regular"/>
                <a:ea typeface="DejaVu Sans"/>
              </a:rPr>
              <a:t>2. Mr. Clubb, who isn't Paul, hit several balls into the woods and scored ten strokes more than the pro-shop clerk.</a:t>
            </a:r>
            <a:br/>
            <a:r>
              <a:rPr b="0" lang="en-US" sz="3200" spc="-1" strike="noStrike">
                <a:solidFill>
                  <a:srgbClr val="000000"/>
                </a:solidFill>
                <a:latin typeface="Noto Sans Regular"/>
                <a:ea typeface="DejaVu Sans"/>
              </a:rPr>
              <a:t>3. In some order, Frank and the caddy scored four and seven more strokes than Mr. Sands.</a:t>
            </a:r>
            <a:br/>
            <a:r>
              <a:rPr b="0" lang="en-US" sz="3200" spc="-1" strike="noStrike">
                <a:solidFill>
                  <a:srgbClr val="000000"/>
                </a:solidFill>
                <a:latin typeface="Noto Sans Regular"/>
                <a:ea typeface="DejaVu Sans"/>
              </a:rPr>
              <a:t>4. Mr. Carter thought his score of 78 was one of his better games, even though Frank's score  was lower.</a:t>
            </a:r>
            <a:br/>
            <a:r>
              <a:rPr b="0" lang="en-US" sz="3200" spc="-1" strike="noStrike">
                <a:solidFill>
                  <a:srgbClr val="000000"/>
                </a:solidFill>
                <a:latin typeface="Noto Sans Regular"/>
                <a:ea typeface="DejaVu Sans"/>
              </a:rPr>
              <a:t>5. None of the four scored exactly 81 strokes.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2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Parameters and decision variables</a:t>
            </a:r>
            <a:endParaRPr b="0" lang="en-US" sz="2400" spc="-1" strike="noStrike">
              <a:latin typeface="Arial"/>
            </a:endParaRPr>
          </a:p>
        </p:txBody>
      </p:sp>
      <p:sp>
        <p:nvSpPr>
          <p:cNvPr id="941"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set of int: d = 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first_name = {Jack, Bill, Paul, Frank}; % Fixed values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Which first name (1..4) is a last name related to?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Green;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Clubb;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Sands;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Carter;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 of var d: last_name = [Green, Clubb, Sands, Carter];</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cook;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maintenance_man;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clerk;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d: caddy;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 of var d: job = [cook, maintenance_man, clerk, caddy];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 of var 70..85: score;</a:t>
            </a:r>
            <a:endParaRPr b="0" lang="en-US" sz="1800" spc="-1" strike="noStrike">
              <a:latin typeface="Arial"/>
            </a:endParaRPr>
          </a:p>
          <a:p>
            <a:pPr>
              <a:lnSpc>
                <a:spcPct val="93000"/>
              </a:lnSpc>
            </a:pPr>
            <a:endParaRPr b="0" lang="en-US" sz="1800" spc="-1" strike="noStrike">
              <a:latin typeface="Arial"/>
            </a:endParaRPr>
          </a:p>
        </p:txBody>
      </p:sp>
      <p:sp>
        <p:nvSpPr>
          <p:cNvPr id="94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Constraints (1)</a:t>
            </a:r>
            <a:endParaRPr b="0" lang="en-US" sz="2400" spc="-1" strike="noStrike">
              <a:latin typeface="Arial"/>
            </a:endParaRPr>
          </a:p>
        </p:txBody>
      </p:sp>
      <p:sp>
        <p:nvSpPr>
          <p:cNvPr id="944"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br/>
            <a:r>
              <a:rPr b="0" lang="en-US" sz="1800" spc="-1" strike="noStrike">
                <a:solidFill>
                  <a:srgbClr val="000000"/>
                </a:solidFill>
                <a:latin typeface="Courier New"/>
                <a:ea typeface="DejaVu Sans"/>
              </a:rPr>
              <a:t>  % implicit constraints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all_different(last_name)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all_different(job)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all_different(score)     /\ % This is stated explicit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1. Bill, who is not the maintenance man, plays golf often and had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the lowest score of the foursome.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Bill != maintenance_man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score[Bill]</a:t>
            </a:r>
            <a:r>
              <a:rPr b="0" lang="en-US" sz="1800" spc="-1" strike="noStrike">
                <a:solidFill>
                  <a:srgbClr val="000000"/>
                </a:solidFill>
                <a:latin typeface="Courier New"/>
                <a:ea typeface="DejaVu Sans"/>
              </a:rPr>
              <a:t> &lt; score[Jack] /\  % </a:t>
            </a:r>
            <a:r>
              <a:rPr b="1" lang="en-US" sz="1800" spc="-1" strike="noStrike">
                <a:solidFill>
                  <a:srgbClr val="000000"/>
                </a:solidFill>
                <a:latin typeface="Courier New"/>
                <a:ea typeface="DejaVu Sans"/>
              </a:rPr>
              <a:t>Bill is a constant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score[Bill] &lt; score[Paul]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score[Bill] &lt; score[Frank]/\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2. Mr. Clubb, who isn't Paul, hit several balls into the woods and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scored ten strokes more than the pro-shop clerk.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Clubb != Paul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Clubb is a decision variable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score[Clubb]</a:t>
            </a:r>
            <a:r>
              <a:rPr b="0" lang="en-US" sz="1800" spc="-1" strike="noStrike">
                <a:solidFill>
                  <a:srgbClr val="000000"/>
                </a:solidFill>
                <a:latin typeface="Courier New"/>
                <a:ea typeface="DejaVu Sans"/>
              </a:rPr>
              <a:t> = </a:t>
            </a:r>
            <a:r>
              <a:rPr b="1" lang="en-US" sz="1800" spc="-1" strike="noStrike">
                <a:solidFill>
                  <a:srgbClr val="000000"/>
                </a:solidFill>
                <a:latin typeface="Courier New"/>
                <a:ea typeface="DejaVu Sans"/>
              </a:rPr>
              <a:t>score[clerk]</a:t>
            </a:r>
            <a:r>
              <a:rPr b="0" lang="en-US" sz="1800" spc="-1" strike="noStrike">
                <a:solidFill>
                  <a:srgbClr val="000000"/>
                </a:solidFill>
                <a:latin typeface="Courier New"/>
                <a:ea typeface="DejaVu Sans"/>
              </a:rPr>
              <a:t> + 10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4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Constraints (2)</a:t>
            </a:r>
            <a:endParaRPr b="0" lang="en-US" sz="2400" spc="-1" strike="noStrike">
              <a:latin typeface="Arial"/>
            </a:endParaRPr>
          </a:p>
        </p:txBody>
      </p:sp>
      <p:sp>
        <p:nvSpPr>
          <p:cNvPr id="947"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3. In some order, Frank and the caddy scored four and seven more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strokes than Mr. Sands.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Frank != caddy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Frank != Sands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caddy != Sands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(score[Frank] = </a:t>
            </a:r>
            <a:r>
              <a:rPr b="1" lang="en-US" sz="1800" spc="-1" strike="noStrike">
                <a:solidFill>
                  <a:srgbClr val="000000"/>
                </a:solidFill>
                <a:latin typeface="Courier New"/>
                <a:ea typeface="DejaVu Sans"/>
              </a:rPr>
              <a:t>score[Sands]</a:t>
            </a:r>
            <a:r>
              <a:rPr b="0" lang="en-US" sz="1800" spc="-1" strike="noStrike">
                <a:solidFill>
                  <a:srgbClr val="000000"/>
                </a:solidFill>
                <a:latin typeface="Courier New"/>
                <a:ea typeface="DejaVu Sans"/>
              </a:rPr>
              <a:t> + 4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score[caddy] = score[Sands] + 7 )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(score[Frank] = score[Sands] + 7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score[caddy] = score[Sands] + 4 )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4. Mr. Carter thought his score of 78 was one of his better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games, even though Frank's score was lower.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Frank != Carter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score[Carter]</a:t>
            </a:r>
            <a:r>
              <a:rPr b="0" lang="en-US" sz="1800" spc="-1" strike="noStrike">
                <a:solidFill>
                  <a:srgbClr val="000000"/>
                </a:solidFill>
                <a:latin typeface="Courier New"/>
                <a:ea typeface="DejaVu Sans"/>
              </a:rPr>
              <a:t> = 78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score[Frank] &lt; score[Carter]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94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Overview</a:t>
            </a:r>
            <a:endParaRPr b="0" lang="en-US" sz="6000" spc="-1" strike="noStrike">
              <a:latin typeface="Arial"/>
            </a:endParaRPr>
          </a:p>
        </p:txBody>
      </p:sp>
      <p:sp>
        <p:nvSpPr>
          <p:cNvPr id="16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Presentation of me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little on Combinatorial Puzzles, Constraint Programming (CP), and 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SEND+MORE=MONEY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Sudoku</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More puzzles showing features of CP</a:t>
            </a:r>
            <a:endParaRPr b="0" lang="en-US" sz="3200" spc="-1" strike="noStrike">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Sudoku</a:t>
            </a:r>
            <a:endParaRPr b="0" lang="en-US" sz="6000" spc="-1" strike="noStrike">
              <a:latin typeface="Arial"/>
            </a:endParaRPr>
          </a:p>
        </p:txBody>
      </p:sp>
      <p:sp>
        <p:nvSpPr>
          <p:cNvPr id="23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Given a N x N grid with values 1..N,  together with some hints, ensure that: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All values in each row are all different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All values in each column are all different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All values in each sub grid (</a:t>
            </a:r>
            <a:r>
              <a:rPr b="0" lang="en-US" sz="3200" spc="-1" strike="noStrike">
                <a:solidFill>
                  <a:srgbClr val="000000"/>
                </a:solidFill>
                <a:latin typeface="Ubuntu"/>
                <a:ea typeface="Ubuntu"/>
              </a:rPr>
              <a:t>√</a:t>
            </a:r>
            <a:r>
              <a:rPr b="0" lang="en-US" sz="3200" spc="-1" strike="noStrike">
                <a:solidFill>
                  <a:srgbClr val="000000"/>
                </a:solidFill>
                <a:latin typeface="Noto Sans Regular"/>
                <a:ea typeface="DejaVu Sans"/>
              </a:rPr>
              <a:t>N x </a:t>
            </a:r>
            <a:r>
              <a:rPr b="0" lang="en-US" sz="3200" spc="-1" strike="noStrike">
                <a:solidFill>
                  <a:srgbClr val="000000"/>
                </a:solidFill>
                <a:latin typeface="Ubuntu"/>
                <a:ea typeface="Ubuntu"/>
              </a:rPr>
              <a:t>√</a:t>
            </a:r>
            <a:r>
              <a:rPr b="0" lang="en-US" sz="3200" spc="-1" strike="noStrike">
                <a:solidFill>
                  <a:srgbClr val="000000"/>
                </a:solidFill>
                <a:latin typeface="Noto Sans Regular"/>
                <a:ea typeface="DejaVu Sans"/>
              </a:rPr>
              <a:t>N) are all different</a:t>
            </a:r>
            <a:endParaRPr b="0" lang="en-US" sz="3200" spc="-1" strike="noStrike">
              <a:latin typeface="Arial"/>
            </a:endParaRPr>
          </a:p>
        </p:txBody>
      </p:sp>
    </p:spTree>
  </p:cSld>
</p:sld>
</file>

<file path=ppt/slides/slide3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9"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Constraints (3)</a:t>
            </a:r>
            <a:endParaRPr b="0" lang="en-US" sz="2400" spc="-1" strike="noStrike">
              <a:latin typeface="Arial"/>
            </a:endParaRPr>
          </a:p>
        </p:txBody>
      </p:sp>
      <p:sp>
        <p:nvSpPr>
          <p:cNvPr id="950"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5. None of the four scored exactly 81 strokes.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d)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score[i] != 81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p:txBody>
      </p:sp>
      <p:sp>
        <p:nvSpPr>
          <p:cNvPr id="95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Solution</a:t>
            </a:r>
            <a:endParaRPr b="0" lang="en-US" sz="2400" spc="-1" strike="noStrike">
              <a:latin typeface="Arial"/>
            </a:endParaRPr>
          </a:p>
        </p:txBody>
      </p:sp>
      <p:sp>
        <p:nvSpPr>
          <p:cNvPr id="953"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first_name: {Jack, </a:t>
            </a:r>
            <a:r>
              <a:rPr b="1" lang="en-US" sz="1800" spc="-1" strike="noStrike">
                <a:solidFill>
                  <a:srgbClr val="000000"/>
                </a:solidFill>
                <a:latin typeface="Courier New"/>
                <a:ea typeface="DejaVu Sans"/>
              </a:rPr>
              <a:t>Bill</a:t>
            </a:r>
            <a:r>
              <a:rPr b="0" lang="en-US" sz="1800" spc="-1" strike="noStrike">
                <a:solidFill>
                  <a:srgbClr val="000000"/>
                </a:solidFill>
                <a:latin typeface="Courier New"/>
                <a:ea typeface="DejaVu Sans"/>
              </a:rPr>
              <a:t>, Paul, Frank}</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last_name : [4, 1,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Job       :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1, 4,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score     : [85, </a:t>
            </a:r>
            <a:r>
              <a:rPr b="1" lang="en-US" sz="1800" spc="-1" strike="noStrike">
                <a:solidFill>
                  <a:srgbClr val="000000"/>
                </a:solidFill>
                <a:latin typeface="Courier New"/>
                <a:ea typeface="DejaVu Sans"/>
              </a:rPr>
              <a:t>71</a:t>
            </a:r>
            <a:r>
              <a:rPr b="0" lang="en-US" sz="1800" spc="-1" strike="noStrike">
                <a:solidFill>
                  <a:srgbClr val="000000"/>
                </a:solidFill>
                <a:latin typeface="Courier New"/>
                <a:ea typeface="DejaVu Sans"/>
              </a:rPr>
              <a:t>, 78, 75]</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Jack Clubb maintenance man 85</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Bill Sands</a:t>
            </a:r>
            <a:r>
              <a:rPr b="1" lang="en-US" sz="1800" spc="-1" strike="noStrike">
                <a:solidFill>
                  <a:srgbClr val="000000"/>
                </a:solidFill>
                <a:latin typeface="Courier New"/>
                <a:ea typeface="DejaVu Sans"/>
              </a:rPr>
              <a:t> cook</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71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Paul Carter caddy 78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Frank Green clerk 75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For Bill (id 2) we look up the value of 2 in last_name and job.</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The lookup string arrays for last_name and job:</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last_name_s = ["Green", "Clubb", </a:t>
            </a:r>
            <a:r>
              <a:rPr b="1" lang="en-US" sz="1800" spc="-1" strike="noStrike">
                <a:solidFill>
                  <a:srgbClr val="000000"/>
                </a:solidFill>
                <a:latin typeface="Courier New"/>
                <a:ea typeface="DejaVu Sans"/>
              </a:rPr>
              <a:t>"Sands"</a:t>
            </a:r>
            <a:r>
              <a:rPr b="0" lang="en-US" sz="1800" spc="-1" strike="noStrike">
                <a:solidFill>
                  <a:srgbClr val="000000"/>
                </a:solidFill>
                <a:latin typeface="Courier New"/>
                <a:ea typeface="DejaVu Sans"/>
              </a:rPr>
              <a:t>, "Carter"];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job_s = [</a:t>
            </a:r>
            <a:r>
              <a:rPr b="1" lang="en-US" sz="1800" spc="-1" strike="noStrike">
                <a:solidFill>
                  <a:srgbClr val="000000"/>
                </a:solidFill>
                <a:latin typeface="Courier New"/>
                <a:ea typeface="DejaVu Sans"/>
              </a:rPr>
              <a:t>"cook"</a:t>
            </a:r>
            <a:r>
              <a:rPr b="0" lang="en-US" sz="1800" spc="-1" strike="noStrike">
                <a:solidFill>
                  <a:srgbClr val="000000"/>
                </a:solidFill>
                <a:latin typeface="Courier New"/>
                <a:ea typeface="DejaVu Sans"/>
              </a:rPr>
              <a:t>, "maintenance man", "clerk", "caddy"];</a:t>
            </a:r>
            <a:endParaRPr b="0" lang="en-US" sz="1800" spc="-1" strike="noStrike">
              <a:latin typeface="Arial"/>
            </a:endParaRPr>
          </a:p>
          <a:p>
            <a:pPr>
              <a:lnSpc>
                <a:spcPct val="93000"/>
              </a:lnSpc>
            </a:pPr>
            <a:endParaRPr b="0" lang="en-US" sz="1800" spc="-1" strike="noStrike">
              <a:latin typeface="Arial"/>
            </a:endParaRPr>
          </a:p>
        </p:txBody>
      </p:sp>
      <p:sp>
        <p:nvSpPr>
          <p:cNvPr id="95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5"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A Round of Golf: Output section</a:t>
            </a:r>
            <a:endParaRPr b="0" lang="en-US" sz="2400" spc="-1" strike="noStrike">
              <a:latin typeface="Arial"/>
            </a:endParaRPr>
          </a:p>
        </p:txBody>
      </p:sp>
      <p:sp>
        <p:nvSpPr>
          <p:cNvPr id="956"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array[d] of string: job_s = ["cook", "maintenance man", "clerk", "caddy"];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array[d] of string: last_name_s = ["Green", "Clubb", "Sands", "Carter"];</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"first_name: \(first_name)\n",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"last_name : \(last_name)\n",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"job       : \(job)\n",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     : \(score)\n\n",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"\(first_name[i])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looking up which last_name[j] has the value 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[last_name_s[j] | j in r where </a:t>
            </a:r>
            <a:r>
              <a:rPr b="1" lang="en-US" sz="1800" spc="-1" strike="noStrike">
                <a:solidFill>
                  <a:srgbClr val="000000"/>
                </a:solidFill>
                <a:latin typeface="Courier New"/>
                <a:ea typeface="DejaVu Sans"/>
              </a:rPr>
              <a:t>fix(last_name[j]) = i</a:t>
            </a:r>
            <a:r>
              <a:rPr b="0" lang="en-US" sz="1800" spc="-1" strike="noStrike">
                <a:solidFill>
                  <a:srgbClr val="000000"/>
                </a:solidFill>
                <a:latin typeface="Courier New"/>
                <a:ea typeface="DejaVu Sans"/>
              </a:rPr>
              <a:t>][1] ++ " "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[job_s[j] | j in r where fix(job[j]) = i][1] ++ "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"\(score[i])\n"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 in 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95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8"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Nontransitive dice</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959"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3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Nontransitive dice</a:t>
            </a:r>
            <a:endParaRPr b="0" lang="en-US" sz="6000" spc="-1" strike="noStrike">
              <a:latin typeface="Arial"/>
            </a:endParaRPr>
          </a:p>
        </p:txBody>
      </p:sp>
      <p:sp>
        <p:nvSpPr>
          <p:cNvPr id="96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http://en.wikipedia.org/wiki/Nontransitive_dice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set of dice is intransitive (or nontransitive) if it contains three dice, A, B, and C, with the property that A rolls higher than B more than half the time, and B rolls higher than C more than half the time, but it is not true that A rolls higher than C more than half the time. </a:t>
            </a:r>
            <a:b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short</a:t>
            </a:r>
            <a:br/>
            <a:r>
              <a:rPr b="0" lang="en-US" sz="3200" spc="-1" strike="noStrike">
                <a:solidFill>
                  <a:srgbClr val="000000"/>
                </a:solidFill>
                <a:latin typeface="Noto Sans Regular"/>
                <a:ea typeface="DejaVu Sans"/>
              </a:rPr>
              <a:t>   A |&gt; B, B |&gt; C, C |&gt; A</a:t>
            </a:r>
            <a:br/>
            <a:r>
              <a:rPr b="0" lang="en-US" sz="3200" spc="-1" strike="noStrike">
                <a:solidFill>
                  <a:srgbClr val="000000"/>
                </a:solidFill>
                <a:latin typeface="Noto Sans Regular"/>
                <a:ea typeface="DejaVu Sans"/>
              </a:rPr>
              <a:t>where ‘|&gt;’ means ‘rolls higher more than half the time’.</a:t>
            </a:r>
            <a:br/>
            <a:r>
              <a:rPr b="0" lang="en-US" sz="3200" spc="-1" strike="noStrike">
                <a:solidFill>
                  <a:srgbClr val="000000"/>
                </a:solidFill>
                <a:latin typeface="Noto Sans Regular"/>
                <a:ea typeface="DejaVu Sans"/>
              </a:rPr>
              <a:t>I.e. the relation is not transitive.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3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Nontransitive dice</a:t>
            </a:r>
            <a:endParaRPr b="0" lang="en-US" sz="6000" spc="-1" strike="noStrike">
              <a:latin typeface="Arial"/>
            </a:endParaRPr>
          </a:p>
        </p:txBody>
      </p:sp>
      <p:sp>
        <p:nvSpPr>
          <p:cNvPr id="96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Simple example: Three d4 dice</a:t>
            </a:r>
            <a:br/>
            <a:r>
              <a:rPr b="0" lang="en-US" sz="3200" spc="-1" strike="noStrike">
                <a:solidFill>
                  <a:srgbClr val="000000"/>
                </a:solidFill>
                <a:latin typeface="Noto Sans Regular"/>
                <a:ea typeface="DejaVu Sans"/>
              </a:rPr>
              <a:t>A: 1 2 4 5 </a:t>
            </a:r>
            <a:br/>
            <a:r>
              <a:rPr b="0" lang="en-US" sz="3200" spc="-1" strike="noStrike">
                <a:solidFill>
                  <a:srgbClr val="000000"/>
                </a:solidFill>
                <a:latin typeface="Noto Sans Regular"/>
                <a:ea typeface="DejaVu Sans"/>
              </a:rPr>
              <a:t>B: 1 3 4 4</a:t>
            </a:r>
            <a:br/>
            <a:r>
              <a:rPr b="0" lang="en-US" sz="3200" spc="-1" strike="noStrike">
                <a:solidFill>
                  <a:srgbClr val="000000"/>
                </a:solidFill>
                <a:latin typeface="Noto Sans Regular"/>
                <a:ea typeface="DejaVu Sans"/>
              </a:rPr>
              <a:t>C: 3 3 3 4</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2 4 5  : A win 0 + 1 + 2 + 4  = 7   (A &gt; B)</a:t>
            </a:r>
            <a:br/>
            <a:r>
              <a:rPr b="0" lang="en-US" sz="3200" spc="-1" strike="noStrike">
                <a:solidFill>
                  <a:srgbClr val="000000"/>
                </a:solidFill>
                <a:latin typeface="Noto Sans Regular"/>
                <a:ea typeface="DejaVu Sans"/>
              </a:rPr>
              <a:t>1 3 4 4  : B win 0 + 2 + 2 + 2  = 6</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3 4 4  : B win 0 + 0 + 3 +3   = 6    (B &gt; C)</a:t>
            </a:r>
            <a:br/>
            <a:r>
              <a:rPr b="0" lang="en-US" sz="3200" spc="-1" strike="noStrike">
                <a:solidFill>
                  <a:srgbClr val="000000"/>
                </a:solidFill>
                <a:latin typeface="Noto Sans Regular"/>
                <a:ea typeface="DejaVu Sans"/>
              </a:rPr>
              <a:t>3 3 3 4  : C win 1 + 1 + 1 + 2  = 5</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3 3 3 4  : C win 2 + 2 + 2 + 2  = 8    (C &gt; A)</a:t>
            </a:r>
            <a:br/>
            <a:r>
              <a:rPr b="0" lang="en-US" sz="3200" spc="-1" strike="noStrike">
                <a:solidFill>
                  <a:srgbClr val="000000"/>
                </a:solidFill>
                <a:latin typeface="Noto Sans Regular"/>
                <a:ea typeface="DejaVu Sans"/>
              </a:rPr>
              <a:t>1 2 4 5  : A win 0 + 0 + 3 + 4  = 7</a:t>
            </a:r>
            <a:br/>
            <a:r>
              <a:rPr b="0" lang="en-US" sz="3200" spc="-1" strike="noStrike">
                <a:solidFill>
                  <a:srgbClr val="000000"/>
                </a:solidFill>
                <a:latin typeface="Noto Sans Regular"/>
              </a:rPr>
              <a:t> </a:t>
            </a:r>
            <a:endParaRPr b="0" lang="en-US" sz="3200" spc="-1" strike="noStrike">
              <a:latin typeface="Arial"/>
            </a:endParaRPr>
          </a:p>
        </p:txBody>
      </p:sp>
    </p:spTree>
  </p:cSld>
</p:sld>
</file>

<file path=ppt/slides/slide3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Nontransitive dice: The setup</a:t>
            </a:r>
            <a:endParaRPr b="0" lang="en-US" sz="2400" spc="-1" strike="noStrike">
              <a:latin typeface="Arial"/>
            </a:endParaRPr>
          </a:p>
        </p:txBody>
      </p:sp>
      <p:sp>
        <p:nvSpPr>
          <p:cNvPr id="96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 = 3;       % number of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4;       % number of sides of each die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max_val = 6; % max value of each die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 The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array[1..m, 1..n] of var 1..max_val: dice;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competitions: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die 1 vs die 2, die 2 vs die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die 2 vs die 3, die 3 vs die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die m vs die 1, die 1 vs die 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array[0..m-1, 1..2] of var 0..n*n: comp;</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6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Nontransitive dice: Constraints</a:t>
            </a:r>
            <a:endParaRPr b="0" lang="en-US" sz="2400" spc="-1" strike="noStrike">
              <a:latin typeface="Arial"/>
            </a:endParaRPr>
          </a:p>
        </p:txBody>
      </p:sp>
      <p:sp>
        <p:nvSpPr>
          <p:cNvPr id="96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Number of wins for [d1 vs d2, d2 vs d1]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forall(d in 0..m-1)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int: d1 = 1+(d mod m);       % "This” die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int: d2 = 1+((d + 1) mod m); % "Next” die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comp[d,1] = sum(r1, r2 in 1..n) (</a:t>
            </a:r>
            <a:r>
              <a:rPr b="1" lang="en-US" sz="1800" spc="-1" strike="noStrike">
                <a:solidFill>
                  <a:srgbClr val="000000"/>
                </a:solidFill>
                <a:latin typeface="Courier New"/>
                <a:ea typeface="DejaVu Sans"/>
              </a:rPr>
              <a:t>dice[d1, r1] &gt; dice[d2, r2]</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comp[d,2] = sum(r1, r2 in 1..n) (dice[d2, r1] &gt; dice[d1, r2])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Nontransitivity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All dice 1..m-1 must beat the follower, and die m must beat die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forall(d in 0..m-1)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comp[d,1] &gt; comp[d,2]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Symmetry breaking: order the number of each die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forall(d in 1..m)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increasing([dice[d,i] | i in 1..n])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lex2(dice) % lexicographic order of the 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6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Nontransitive dice: One solution for t</a:t>
            </a:r>
            <a:r>
              <a:rPr b="0" lang="en-US" sz="2400" spc="-1" strike="noStrike">
                <a:solidFill>
                  <a:srgbClr val="000000"/>
                </a:solidFill>
                <a:latin typeface="Arial"/>
                <a:ea typeface="DejaVu Sans"/>
              </a:rPr>
              <a:t>hree d4</a:t>
            </a:r>
            <a:endParaRPr b="0" lang="en-US" sz="2400" spc="-1" strike="noStrike">
              <a:latin typeface="Arial"/>
            </a:endParaRPr>
          </a:p>
        </p:txBody>
      </p:sp>
      <p:sp>
        <p:nvSpPr>
          <p:cNvPr id="97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2  4  5   % 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3  4  4   % B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3  3  4   % 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comp: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7   6       % A &gt; B</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5       % B &gt; 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7       % C &gt; A</a:t>
            </a:r>
            <a:endParaRPr b="0" lang="en-US" sz="1800" spc="-1" strike="noStrike">
              <a:latin typeface="Arial"/>
            </a:endParaRPr>
          </a:p>
          <a:p>
            <a:pPr>
              <a:lnSpc>
                <a:spcPct val="93000"/>
              </a:lnSpc>
            </a:pPr>
            <a:endParaRPr b="0" lang="en-US" sz="1800" spc="-1" strike="noStrike">
              <a:latin typeface="Arial"/>
            </a:endParaRPr>
          </a:p>
        </p:txBody>
      </p:sp>
      <p:sp>
        <p:nvSpPr>
          <p:cNvPr id="97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Nontransitive dice: Two solutions for four </a:t>
            </a:r>
            <a:r>
              <a:rPr b="0" lang="en-US" sz="2400" spc="-1" strike="noStrike">
                <a:solidFill>
                  <a:srgbClr val="000000"/>
                </a:solidFill>
                <a:latin typeface="Arial"/>
                <a:ea typeface="DejaVu Sans"/>
              </a:rPr>
              <a:t>d6 (m=4, n=6)</a:t>
            </a:r>
            <a:endParaRPr b="0" lang="en-US" sz="2400" spc="-1" strike="noStrike">
              <a:latin typeface="Arial"/>
            </a:endParaRPr>
          </a:p>
        </p:txBody>
      </p:sp>
      <p:sp>
        <p:nvSpPr>
          <p:cNvPr id="97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1  2  5  5  5  6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1  4  4  4  6  6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2  2  3  5  6  6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2  2  5  5  5  6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comp: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17  16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17  15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14  13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13  11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1  2  2  6  6  6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1  5  5  5  5  6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2  4  4  4  6  6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3  3  3  5  6  6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comp: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17  15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20  14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17  15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18  12</a:t>
            </a:r>
            <a:endParaRPr b="0" lang="en-US" sz="1800" spc="-1" strike="noStrike">
              <a:latin typeface="Arial"/>
            </a:endParaRPr>
          </a:p>
          <a:p>
            <a:pPr>
              <a:lnSpc>
                <a:spcPct val="93000"/>
              </a:lnSpc>
            </a:pPr>
            <a:endParaRPr b="0" lang="en-US" sz="1800" spc="-1" strike="noStrike">
              <a:latin typeface="Arial"/>
            </a:endParaRPr>
          </a:p>
        </p:txBody>
      </p:sp>
      <p:sp>
        <p:nvSpPr>
          <p:cNvPr id="97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Sudoku</a:t>
            </a:r>
            <a:endParaRPr b="0" lang="en-US" sz="6000" spc="-1" strike="noStrike">
              <a:latin typeface="Arial"/>
            </a:endParaRPr>
          </a:p>
        </p:txBody>
      </p:sp>
      <p:sp>
        <p:nvSpPr>
          <p:cNvPr id="23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rules of Sudoku = The constraints</a:t>
            </a:r>
            <a:endParaRPr b="0" lang="en-US" sz="3200" spc="-1" strike="noStrike">
              <a:latin typeface="Arial"/>
            </a:endParaRPr>
          </a:p>
        </p:txBody>
      </p:sp>
    </p:spTree>
  </p:cSld>
</p:sld>
</file>

<file path=ppt/slides/slide3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Nontransitive dice: Six d6, all_different(dice)</a:t>
            </a:r>
            <a:endParaRPr b="0" lang="en-US" sz="2400" spc="-1" strike="noStrike">
              <a:latin typeface="Arial"/>
            </a:endParaRPr>
          </a:p>
        </p:txBody>
      </p:sp>
      <p:sp>
        <p:nvSpPr>
          <p:cNvPr id="97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m=6;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max_val=m*n;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 </a:t>
            </a:r>
            <a:r>
              <a:rPr b="1" lang="en-US" sz="1800" spc="-1" strike="noStrike">
                <a:solidFill>
                  <a:srgbClr val="000000"/>
                </a:solidFill>
                <a:latin typeface="Courier New"/>
                <a:ea typeface="DejaVu Sans"/>
              </a:rPr>
              <a:t>all_different(array1d(dice))</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and the same constraints as original model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One solution of many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dice: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1 10 11 14 34 35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2  9 13 16 32 33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3  5  7 29 31 36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4 25 26 27 28 30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6 17 18 19 22 23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8 12 15 20 21 24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comp: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19  17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19  17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19  17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30   6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19  17</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20  16</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97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Huey, Dewey, and Louie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Reification</a:t>
            </a:r>
            <a:endParaRPr b="0" lang="en-US" sz="4000" spc="-1" strike="noStrike">
              <a:latin typeface="Arial"/>
            </a:endParaRPr>
          </a:p>
        </p:txBody>
      </p:sp>
      <p:sp>
        <p:nvSpPr>
          <p:cNvPr id="98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3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Huey, Dewey, and Louie</a:t>
            </a:r>
            <a:endParaRPr b="0" lang="en-US" sz="6000" spc="-1" strike="noStrike">
              <a:latin typeface="Arial"/>
            </a:endParaRPr>
          </a:p>
        </p:txBody>
      </p:sp>
      <p:sp>
        <p:nvSpPr>
          <p:cNvPr id="98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Huey, Dewey and Louie are being questioned by their uncle. </a:t>
            </a:r>
            <a:br/>
            <a:r>
              <a:rPr b="0" lang="en-US" sz="3200" spc="-1" strike="noStrike">
                <a:solidFill>
                  <a:srgbClr val="000000"/>
                </a:solidFill>
                <a:latin typeface="Noto Sans Regular"/>
                <a:ea typeface="DejaVu Sans"/>
              </a:rPr>
              <a:t>These are the  statements they make: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Huey: Dewey and Louie has equal share in it; if one is quitly, so is the other.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Dewey: If Huey is guilty, then so am I.</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Louie: Dewey and I are not both quilty.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Their uncle, knowing that they are cub scouts, realises that they cannot tell a lie. Has he got sufficient information to decide who (if any) are quilty?</a:t>
            </a:r>
            <a:br/>
            <a:r>
              <a:rPr b="0" lang="en-US" sz="3200" spc="-1" strike="noStrike">
                <a:solidFill>
                  <a:srgbClr val="000000"/>
                </a:solidFill>
                <a:latin typeface="Noto Sans Regular"/>
              </a:rPr>
              <a:t>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(Marriott &amp; Stuckey: “Programming with Constraints”, 1998, page 42)</a:t>
            </a:r>
            <a:br/>
            <a:endParaRPr b="0" lang="en-US" sz="3200" spc="-1" strike="noStrike">
              <a:latin typeface="Arial"/>
            </a:endParaRPr>
          </a:p>
        </p:txBody>
      </p:sp>
    </p:spTree>
  </p:cSld>
</p:sld>
</file>

<file path=ppt/slides/slide3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Huey, Dewey, and Louie: Model</a:t>
            </a:r>
            <a:endParaRPr b="0" lang="en-US" sz="2400" spc="-1" strike="noStrike">
              <a:latin typeface="Arial"/>
            </a:endParaRPr>
          </a:p>
        </p:txBody>
      </p:sp>
      <p:sp>
        <p:nvSpPr>
          <p:cNvPr id="98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true: is guilty  false: is not guilty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bool: huey;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bool: dewey;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bool: louie;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Huey: Dewey and Louie has equal share in it;</a:t>
            </a:r>
            <a:br/>
            <a:r>
              <a:rPr b="0" lang="en-US" sz="1800" spc="-1" strike="noStrike">
                <a:solidFill>
                  <a:srgbClr val="000000"/>
                </a:solidFill>
                <a:latin typeface="Courier New"/>
                <a:ea typeface="DejaVu Sans"/>
              </a:rPr>
              <a:t>   %        if one is quitly, so is the other.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(dewey </a:t>
            </a:r>
            <a:r>
              <a:rPr b="1" lang="en-US" sz="1800" spc="-1" strike="noStrike">
                <a:solidFill>
                  <a:srgbClr val="000000"/>
                </a:solidFill>
                <a:latin typeface="Courier New"/>
                <a:ea typeface="DejaVu Sans"/>
              </a:rPr>
              <a:t>&lt;-&gt;</a:t>
            </a:r>
            <a:r>
              <a:rPr b="0" lang="en-US" sz="1800" spc="-1" strike="noStrike">
                <a:solidFill>
                  <a:srgbClr val="000000"/>
                </a:solidFill>
                <a:latin typeface="Courier New"/>
                <a:ea typeface="DejaVu Sans"/>
              </a:rPr>
              <a:t> louie)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Dewey: If Huey is guilty, then so am 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(huey </a:t>
            </a:r>
            <a:r>
              <a:rPr b="1" lang="en-US" sz="1800" spc="-1" strike="noStrike">
                <a:solidFill>
                  <a:srgbClr val="000000"/>
                </a:solidFill>
                <a:latin typeface="Courier New"/>
                <a:ea typeface="DejaVu Sans"/>
              </a:rPr>
              <a:t>-&gt;</a:t>
            </a:r>
            <a:r>
              <a:rPr b="0" lang="en-US" sz="1800" spc="-1" strike="noStrike">
                <a:solidFill>
                  <a:srgbClr val="000000"/>
                </a:solidFill>
                <a:latin typeface="Courier New"/>
                <a:ea typeface="DejaVu Sans"/>
              </a:rPr>
              <a:t> dewey)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Louie: Dewey and I are not both quilty.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not</a:t>
            </a:r>
            <a:r>
              <a:rPr b="0" lang="en-US" sz="1800" spc="-1" strike="noStrike">
                <a:solidFill>
                  <a:srgbClr val="000000"/>
                </a:solidFill>
                <a:latin typeface="Courier New"/>
                <a:ea typeface="DejaVu Sans"/>
              </a:rPr>
              <a:t> (dewey </a:t>
            </a:r>
            <a:r>
              <a:rPr b="1" lang="en-US" sz="1800" spc="-1" strike="noStrike">
                <a:solidFill>
                  <a:srgbClr val="000000"/>
                </a:solidFill>
                <a:latin typeface="Courier New"/>
                <a:ea typeface="DejaVu Sans"/>
              </a:rPr>
              <a:t>/\</a:t>
            </a:r>
            <a:r>
              <a:rPr b="0" lang="en-US" sz="1800" spc="-1" strike="noStrike">
                <a:solidFill>
                  <a:srgbClr val="000000"/>
                </a:solidFill>
                <a:latin typeface="Courier New"/>
                <a:ea typeface="DejaVu Sans"/>
              </a:rPr>
              <a:t> louie));</a:t>
            </a:r>
            <a:endParaRPr b="0" lang="en-US" sz="1800" spc="-1" strike="noStrike">
              <a:latin typeface="Arial"/>
            </a:endParaRPr>
          </a:p>
          <a:p>
            <a:pPr>
              <a:lnSpc>
                <a:spcPct val="93000"/>
              </a:lnSpc>
            </a:pPr>
            <a:endParaRPr b="0" lang="en-US" sz="1800" spc="-1" strike="noStrike">
              <a:latin typeface="Arial"/>
            </a:endParaRPr>
          </a:p>
        </p:txBody>
      </p:sp>
      <p:sp>
        <p:nvSpPr>
          <p:cNvPr id="98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Huey, Dewey, and Louie: Solution</a:t>
            </a:r>
            <a:endParaRPr b="0" lang="en-US" sz="2400" spc="-1" strike="noStrike">
              <a:latin typeface="Arial"/>
            </a:endParaRPr>
          </a:p>
        </p:txBody>
      </p:sp>
      <p:sp>
        <p:nvSpPr>
          <p:cNvPr id="98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[false, false, false]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I.e. all three are innocent.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98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Short history of CP</a:t>
            </a:r>
            <a:endParaRPr b="0" lang="en-US" sz="6000" spc="-1" strike="noStrike">
              <a:latin typeface="Arial"/>
            </a:endParaRPr>
          </a:p>
        </p:txBody>
      </p:sp>
      <p:sp>
        <p:nvSpPr>
          <p:cNvPr id="99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60s-70s: using constraint satisfaction techniques, especially for graphical systems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80s: integrated with logic programming (Prolog) to create Constraint Logic Programming (CLP). Much theoretical work on the underlying principles as well as global 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90s and onward: CP integrated in other systems (C++, Java, Python,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2010s: Integration of CP with SAT and other techniques: Lazy Clause Generation, Hybrid CP-SAT systems.</a:t>
            </a:r>
            <a:br/>
            <a:r>
              <a:rPr b="0" lang="en-US" sz="3200" spc="-1" strike="noStrike">
                <a:solidFill>
                  <a:srgbClr val="000000"/>
                </a:solidFill>
                <a:latin typeface="Noto Sans Regular"/>
                <a:ea typeface="DejaVu Sans"/>
              </a:rPr>
              <a:t>MiniZinc is recognized as a de facto standard for comparing constraint solvers. MiniZinc Challenge since 2008.</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2020s: Still much theoretical work on principles and adding global constraints. </a:t>
            </a:r>
            <a:endParaRPr b="0" lang="en-US" sz="3200" spc="-1" strike="noStrike">
              <a:latin typeface="Arial"/>
            </a:endParaRPr>
          </a:p>
        </p:txBody>
      </p:sp>
      <p:sp>
        <p:nvSpPr>
          <p:cNvPr id="991"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3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MiniZinc solving steps</a:t>
            </a:r>
            <a:endParaRPr b="0" lang="en-US" sz="6000" spc="-1" strike="noStrike">
              <a:latin typeface="Arial"/>
            </a:endParaRPr>
          </a:p>
        </p:txBody>
      </p:sp>
      <p:sp>
        <p:nvSpPr>
          <p:cNvPr id="993"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Solving a MiniZinc problem is done in two steps: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First the model (.mzn) + data (.dzn) is converted to a FlatZinc file (.fzn) for the specific solver. This is a flattened version of the model.</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 Then the selected FlatZinc solver is called which then solves the problem </a:t>
            </a:r>
            <a:endParaRPr b="0" lang="en-US" sz="3200" spc="-1" strike="noStrike">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The setup, include, parameters and decision variables</a:t>
            </a:r>
            <a:endParaRPr b="0" lang="en-US" sz="2400" spc="-1" strike="noStrike">
              <a:latin typeface="Arial"/>
            </a:endParaRPr>
          </a:p>
        </p:txBody>
      </p:sp>
      <p:sp>
        <p:nvSpPr>
          <p:cNvPr id="238"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size of grid (n x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 = ceil(sqrt(n)); % size of sub regions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1..n] of </a:t>
            </a:r>
            <a:r>
              <a:rPr b="1" lang="en-US" sz="1800" spc="-1" strike="noStrike">
                <a:solidFill>
                  <a:srgbClr val="000000"/>
                </a:solidFill>
                <a:latin typeface="Courier New"/>
                <a:ea typeface="DejaVu Sans"/>
              </a:rPr>
              <a:t>var 1..n</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x</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p:txBody>
      </p:sp>
      <p:sp>
        <p:nvSpPr>
          <p:cNvPr id="23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Convert the rules to constraints</a:t>
            </a:r>
            <a:endParaRPr b="0" lang="en-US" sz="2400" spc="-1" strike="noStrike">
              <a:latin typeface="Arial"/>
            </a:endParaRPr>
          </a:p>
        </p:txBody>
      </p:sp>
      <p:sp>
        <p:nvSpPr>
          <p:cNvPr id="241"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forall</a:t>
            </a:r>
            <a:r>
              <a:rPr b="0" lang="en-US" sz="1800" spc="-1" strike="noStrike">
                <a:solidFill>
                  <a:srgbClr val="000000"/>
                </a:solidFill>
                <a:latin typeface="Courier New"/>
                <a:ea typeface="DejaVu Sans"/>
              </a:rPr>
              <a:t>(i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All values in each </a:t>
            </a:r>
            <a:r>
              <a:rPr b="1" lang="en-US" sz="1800" spc="-1" strike="noStrike">
                <a:solidFill>
                  <a:srgbClr val="000000"/>
                </a:solidFill>
                <a:latin typeface="Courier New"/>
                <a:ea typeface="DejaVu Sans"/>
              </a:rPr>
              <a:t>row</a:t>
            </a:r>
            <a:r>
              <a:rPr b="0" lang="en-US" sz="1800" spc="-1" strike="noStrike">
                <a:solidFill>
                  <a:srgbClr val="000000"/>
                </a:solidFill>
                <a:latin typeface="Courier New"/>
                <a:ea typeface="DejaVu Sans"/>
              </a:rPr>
              <a:t> are all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a:t>
            </a:r>
            <a:r>
              <a:rPr b="0" lang="en-US" sz="1800" spc="-1" strike="noStrike">
                <a:solidFill>
                  <a:srgbClr val="000000"/>
                </a:solidFill>
                <a:latin typeface="Courier New"/>
                <a:ea typeface="DejaVu Sans"/>
              </a:rPr>
              <a:t>([x[i,j] | j in 1..n])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All values in each </a:t>
            </a:r>
            <a:r>
              <a:rPr b="1" lang="en-US" sz="1800" spc="-1" strike="noStrike">
                <a:solidFill>
                  <a:srgbClr val="000000"/>
                </a:solidFill>
                <a:latin typeface="Courier New"/>
                <a:ea typeface="DejaVu Sans"/>
              </a:rPr>
              <a:t>column</a:t>
            </a:r>
            <a:r>
              <a:rPr b="0" lang="en-US" sz="1800" spc="-1" strike="noStrike">
                <a:solidFill>
                  <a:srgbClr val="000000"/>
                </a:solidFill>
                <a:latin typeface="Courier New"/>
                <a:ea typeface="DejaVu Sans"/>
              </a:rPr>
              <a:t> are all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a:t>
            </a:r>
            <a:r>
              <a:rPr b="0" lang="en-US" sz="1800" spc="-1" strike="noStrike">
                <a:solidFill>
                  <a:srgbClr val="000000"/>
                </a:solidFill>
                <a:latin typeface="Courier New"/>
                <a:ea typeface="DejaVu Sans"/>
              </a:rPr>
              <a:t>([x[j,i] | j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b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All values in each </a:t>
            </a:r>
            <a:r>
              <a:rPr b="1" lang="en-US" sz="1800" spc="-1" strike="noStrike">
                <a:solidFill>
                  <a:srgbClr val="000000"/>
                </a:solidFill>
                <a:latin typeface="Courier New"/>
                <a:ea typeface="DejaVu Sans"/>
              </a:rPr>
              <a:t>sub grid</a:t>
            </a:r>
            <a:r>
              <a:rPr b="0" lang="en-US" sz="1800" spc="-1" strike="noStrike">
                <a:solidFill>
                  <a:srgbClr val="000000"/>
                </a:solidFill>
                <a:latin typeface="Courier New"/>
                <a:ea typeface="DejaVu Sans"/>
              </a:rPr>
              <a:t> (√N x √N) are all different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0..m-1,j in 0..m-1)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all_different</a:t>
            </a:r>
            <a:r>
              <a:rPr b="0" lang="en-US" sz="1800" spc="-1" strike="noStrike">
                <a:solidFill>
                  <a:srgbClr val="000000"/>
                </a:solidFill>
                <a:latin typeface="Courier New"/>
                <a:ea typeface="DejaVu Sans"/>
              </a:rPr>
              <a:t>([x[r,c] | r in i*m+1..i*m+m, c in j*m+1..j*m+m])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4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Simple problem instance  (4x4)</a:t>
            </a:r>
            <a:endParaRPr b="0" lang="en-US" sz="2400" spc="-1" strike="noStrike">
              <a:latin typeface="Arial"/>
            </a:endParaRPr>
          </a:p>
        </p:txBody>
      </p:sp>
      <p:sp>
        <p:nvSpPr>
          <p:cNvPr id="24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n =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The integers are the given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'_' represents an unknown value.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 array2d(1..n, 1..n,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4, _,  _, _,</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3, 1,  _, _,</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_, _,  4,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_, _,  _,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4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solution</a:t>
            </a:r>
            <a:endParaRPr b="0" lang="en-US" sz="2400" spc="-1" strike="noStrike">
              <a:latin typeface="Arial"/>
            </a:endParaRPr>
          </a:p>
        </p:txBody>
      </p:sp>
      <p:sp>
        <p:nvSpPr>
          <p:cNvPr id="24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4 2 1 3</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3 1 2 4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2 3 4 1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1 4 3 2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24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Sudoku 4x4</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Simple constraint propagation</a:t>
            </a:r>
            <a:endParaRPr b="0" lang="en-US" sz="4000" spc="-1" strike="noStrike">
              <a:latin typeface="Arial"/>
            </a:endParaRPr>
          </a:p>
        </p:txBody>
      </p:sp>
      <p:sp>
        <p:nvSpPr>
          <p:cNvPr id="25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Constraint Propagation</a:t>
            </a:r>
            <a:endParaRPr b="0" lang="en-US" sz="6000" spc="-1" strike="noStrike">
              <a:latin typeface="Arial"/>
            </a:endParaRPr>
          </a:p>
        </p:txBody>
      </p:sp>
      <p:sp>
        <p:nvSpPr>
          <p:cNvPr id="25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simplified example of how a CP solver solves a problem using Constraint Propagation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Not all constraint solvers use this technique, but it can be instructive to see what is happening under the hood of a constraint solver.</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Some other solving techniques: SAT, Linear Programming, Integer programming, SMT, Lazy Clause Generation, Local Search.</a:t>
            </a:r>
            <a:endParaRPr b="0" lang="en-US" sz="3200" spc="-1" strike="noStrike">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1261800" y="714600"/>
            <a:ext cx="675072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54" name="CustomShape 2"/>
          <p:cNvSpPr/>
          <p:nvPr/>
        </p:nvSpPr>
        <p:spPr>
          <a:xfrm>
            <a:off x="1228320" y="1259280"/>
            <a:ext cx="10101240" cy="5877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2400" spc="-1" strike="noStrike">
                <a:solidFill>
                  <a:srgbClr val="000000"/>
                </a:solidFill>
                <a:latin typeface="Courier New"/>
                <a:ea typeface="DejaVu Sans"/>
              </a:rPr>
              <a:t>4 _  _ _</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3 1  _ _</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2400" spc="-1" strike="noStrike">
                <a:solidFill>
                  <a:srgbClr val="000000"/>
                </a:solidFill>
                <a:latin typeface="Courier New"/>
                <a:ea typeface="DejaVu Sans"/>
              </a:rPr>
              <a:t>_ _  4 1</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_ _  _ 2</a:t>
            </a:r>
            <a:endParaRPr b="0" lang="en-US" sz="2400" spc="-1" strike="noStrike">
              <a:latin typeface="Arial"/>
            </a:endParaRPr>
          </a:p>
          <a:p>
            <a:pPr>
              <a:lnSpc>
                <a:spcPct val="93000"/>
              </a:lnSpc>
            </a:pP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1800" spc="-1" strike="noStrike">
                <a:solidFill>
                  <a:srgbClr val="000000"/>
                </a:solidFill>
                <a:latin typeface="Courier New"/>
                <a:ea typeface="DejaVu Sans"/>
              </a:rPr>
              <a:t>The (unique) solution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2400" spc="-1" strike="noStrike">
                <a:solidFill>
                  <a:srgbClr val="000000"/>
                </a:solidFill>
                <a:latin typeface="Courier New"/>
                <a:ea typeface="DejaVu Sans"/>
              </a:rPr>
              <a:t>4 2  1 3</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3 1  2 4</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2400" spc="-1" strike="noStrike">
                <a:solidFill>
                  <a:srgbClr val="000000"/>
                </a:solidFill>
                <a:latin typeface="Courier New"/>
                <a:ea typeface="DejaVu Sans"/>
              </a:rPr>
              <a:t>2 3  4 1</a:t>
            </a:r>
            <a:endParaRPr b="0" lang="en-US" sz="2400" spc="-1" strike="noStrike">
              <a:latin typeface="Arial"/>
            </a:endParaRPr>
          </a:p>
          <a:p>
            <a:pPr>
              <a:lnSpc>
                <a:spcPct val="93000"/>
              </a:lnSpc>
            </a:pPr>
            <a:r>
              <a:rPr b="0" lang="en-US" sz="2400" spc="-1" strike="noStrike">
                <a:solidFill>
                  <a:srgbClr val="000000"/>
                </a:solidFill>
                <a:latin typeface="Courier New"/>
                <a:ea typeface="DejaVu Sans"/>
              </a:rPr>
              <a:t>1 4  3 2</a:t>
            </a:r>
            <a:endParaRPr b="0" lang="en-US" sz="2400" spc="-1" strike="noStrike">
              <a:latin typeface="Arial"/>
            </a:endParaRPr>
          </a:p>
          <a:p>
            <a:pPr>
              <a:lnSpc>
                <a:spcPct val="93000"/>
              </a:lnSpc>
            </a:pPr>
            <a:endParaRPr b="0" lang="en-US" sz="2400" spc="-1" strike="noStrike">
              <a:latin typeface="Arial"/>
            </a:endParaRPr>
          </a:p>
          <a:p>
            <a:pPr>
              <a:lnSpc>
                <a:spcPct val="93000"/>
              </a:lnSpc>
            </a:pPr>
            <a:r>
              <a:rPr b="0" lang="en-US" sz="1800" spc="-1" strike="noStrike">
                <a:solidFill>
                  <a:srgbClr val="000000"/>
                </a:solidFill>
                <a:latin typeface="Arial"/>
                <a:ea typeface="DejaVu Sans"/>
              </a:rPr>
              <a:t>How does a CP solver reach this solution?</a:t>
            </a:r>
            <a:endParaRPr b="0" lang="en-US" sz="1800" spc="-1" strike="noStrike">
              <a:latin typeface="Arial"/>
            </a:endParaRPr>
          </a:p>
        </p:txBody>
      </p:sp>
      <p:sp>
        <p:nvSpPr>
          <p:cNvPr id="25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1261800" y="714600"/>
            <a:ext cx="9232920" cy="521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a:t>
            </a:r>
            <a:r>
              <a:rPr b="0" lang="en-US" sz="2400" spc="-1" strike="noStrike">
                <a:solidFill>
                  <a:srgbClr val="000000"/>
                </a:solidFill>
                <a:latin typeface="Arial"/>
                <a:ea typeface="DejaVu Sans"/>
              </a:rPr>
              <a:t>simple propagation example</a:t>
            </a:r>
            <a:endParaRPr b="0" lang="en-US" sz="2400" spc="-1" strike="noStrike">
              <a:latin typeface="Arial"/>
            </a:endParaRPr>
          </a:p>
        </p:txBody>
      </p:sp>
      <p:sp>
        <p:nvSpPr>
          <p:cNvPr id="257" name="CustomShape 2"/>
          <p:cNvSpPr/>
          <p:nvPr/>
        </p:nvSpPr>
        <p:spPr>
          <a:xfrm>
            <a:off x="1228680" y="1259280"/>
            <a:ext cx="531576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5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59" name="CustomShape 4"/>
          <p:cNvSpPr/>
          <p:nvPr/>
        </p:nvSpPr>
        <p:spPr>
          <a:xfrm>
            <a:off x="6421680" y="1238760"/>
            <a:ext cx="531576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Add DOMAINS (1..4) to all </a:t>
            </a:r>
            <a:endParaRPr b="0" lang="en-US" sz="1800" spc="-1" strike="noStrike">
              <a:latin typeface="Arial"/>
            </a:endParaRPr>
          </a:p>
          <a:p>
            <a:pPr>
              <a:lnSpc>
                <a:spcPct val="93000"/>
              </a:lnSpc>
            </a:pPr>
            <a:r>
              <a:rPr b="0" lang="en-US" sz="1800" spc="-1" strike="noStrike">
                <a:solidFill>
                  <a:srgbClr val="000000"/>
                </a:solidFill>
                <a:latin typeface="Arial"/>
                <a:ea typeface="DejaVu Sans"/>
              </a:rPr>
              <a:t>unknown variables. </a:t>
            </a:r>
            <a:endParaRPr b="0" lang="en-US" sz="1800" spc="-1" strike="noStrike">
              <a:latin typeface="Arial"/>
            </a:endParaRPr>
          </a:p>
          <a:p>
            <a:pPr>
              <a:lnSpc>
                <a:spcPct val="93000"/>
              </a:lnSpc>
            </a:pPr>
            <a:r>
              <a:rPr b="0" lang="en-US" sz="1800" spc="-1" strike="noStrike">
                <a:solidFill>
                  <a:srgbClr val="000000"/>
                </a:solidFill>
                <a:latin typeface="Arial"/>
                <a:ea typeface="DejaVu Sans"/>
              </a:rPr>
              <a:t>Hints are FIXED already.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Now we will propagate the </a:t>
            </a:r>
            <a:endParaRPr b="0" lang="en-US" sz="1800" spc="-1" strike="noStrike">
              <a:latin typeface="Arial"/>
            </a:endParaRPr>
          </a:p>
          <a:p>
            <a:pPr>
              <a:lnSpc>
                <a:spcPct val="93000"/>
              </a:lnSpc>
            </a:pPr>
            <a:r>
              <a:rPr b="0" lang="en-US" sz="1800" spc="-1" strike="noStrike">
                <a:solidFill>
                  <a:srgbClr val="000000"/>
                </a:solidFill>
                <a:latin typeface="Arial"/>
                <a:ea typeface="DejaVu Sans"/>
              </a:rPr>
              <a:t>three alldifferent constraints:</a:t>
            </a:r>
            <a:endParaRPr b="0" lang="en-US" sz="1800" spc="-1" strike="noStrike">
              <a:latin typeface="Arial"/>
            </a:endParaRPr>
          </a:p>
          <a:p>
            <a:pPr>
              <a:lnSpc>
                <a:spcPct val="93000"/>
              </a:lnSpc>
            </a:pPr>
            <a:r>
              <a:rPr b="0" lang="en-US" sz="1800" spc="-1" strike="noStrike">
                <a:solidFill>
                  <a:srgbClr val="000000"/>
                </a:solidFill>
                <a:latin typeface="Arial"/>
                <a:ea typeface="DejaVu Sans"/>
              </a:rPr>
              <a:t>- all_different(ROW)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all_different(COLUMN)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all_different(BLOCK)</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This is a very simplified example.</a:t>
            </a:r>
            <a:endParaRPr b="0" lang="en-US" sz="1800" spc="-1" strike="noStrike">
              <a:latin typeface="Arial"/>
            </a:endParaRPr>
          </a:p>
          <a:p>
            <a:pPr>
              <a:lnSpc>
                <a:spcPct val="93000"/>
              </a:lnSpc>
            </a:pPr>
            <a:r>
              <a:rPr b="0" lang="en-US" sz="1800" spc="-1" strike="noStrike">
                <a:solidFill>
                  <a:srgbClr val="000000"/>
                </a:solidFill>
                <a:latin typeface="Arial"/>
                <a:ea typeface="DejaVu Sans"/>
              </a:rPr>
              <a:t>Real CP systems use more intelligent</a:t>
            </a:r>
            <a:endParaRPr b="0" lang="en-US" sz="1800" spc="-1" strike="noStrike">
              <a:latin typeface="Arial"/>
            </a:endParaRPr>
          </a:p>
          <a:p>
            <a:pPr>
              <a:lnSpc>
                <a:spcPct val="93000"/>
              </a:lnSpc>
            </a:pPr>
            <a:r>
              <a:rPr b="0" lang="en-US" sz="1800" spc="-1" strike="noStrike">
                <a:solidFill>
                  <a:srgbClr val="000000"/>
                </a:solidFill>
                <a:latin typeface="Arial"/>
                <a:ea typeface="DejaVu Sans"/>
              </a:rPr>
              <a:t>propagation.</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6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r>
              <a:rPr b="0" lang="en-US" sz="6000" spc="-1" strike="noStrike">
                <a:solidFill>
                  <a:srgbClr val="ffffff"/>
                </a:solidFill>
                <a:latin typeface="Noto Sans Light"/>
                <a:ea typeface="DejaVu Sans"/>
              </a:rPr>
              <a:t>About me</a:t>
            </a:r>
            <a:endParaRPr b="0" lang="en-US" sz="6000" spc="-1" strike="noStrike">
              <a:latin typeface="Arial"/>
            </a:endParaRPr>
          </a:p>
        </p:txBody>
      </p:sp>
      <p:sp>
        <p:nvSpPr>
          <p:cNvPr id="167"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Håkan Kjellerstrand (</a:t>
            </a:r>
            <a:r>
              <a:rPr b="0" lang="en-US" sz="3200" spc="-1" strike="noStrike">
                <a:solidFill>
                  <a:srgbClr val="000000"/>
                </a:solidFill>
                <a:latin typeface="Noto Sans Regular"/>
                <a:ea typeface="DejaVu Sans"/>
                <a:hlinkClick r:id="rId2"/>
              </a:rPr>
              <a:t>hakank@gmail.com</a:t>
            </a:r>
            <a:r>
              <a:rPr b="0" lang="en-US" sz="3200" spc="-1" strike="noStrike">
                <a:solidFill>
                  <a:srgbClr val="000000"/>
                </a:solidFill>
                <a:latin typeface="Noto Sans Regular"/>
                <a:ea typeface="DejaVu Sans"/>
              </a:rPr>
              <a:t>)</a:t>
            </a:r>
            <a:br/>
            <a:r>
              <a:rPr b="0" lang="en-US" sz="3200" spc="-1" strike="noStrike">
                <a:solidFill>
                  <a:srgbClr val="000000"/>
                </a:solidFill>
                <a:latin typeface="Noto Sans Regular"/>
                <a:ea typeface="DejaVu Sans"/>
                <a:hlinkClick r:id="rId3"/>
              </a:rPr>
              <a:t>http://hakank.org/</a:t>
            </a:r>
            <a:br/>
            <a:r>
              <a:rPr b="0" lang="en-US" sz="3200" spc="-1" strike="noStrike">
                <a:solidFill>
                  <a:srgbClr val="000000"/>
                </a:solidFill>
                <a:latin typeface="Noto Sans Regular"/>
                <a:ea typeface="DejaVu Sans"/>
                <a:hlinkClick r:id="rId4"/>
              </a:rPr>
              <a:t>http://hakank.org/</a:t>
            </a:r>
            <a:r>
              <a:rPr b="0" lang="en-US" sz="3200" spc="-1" strike="noStrike">
                <a:solidFill>
                  <a:srgbClr val="000000"/>
                </a:solidFill>
                <a:latin typeface="Noto Sans Regular"/>
                <a:ea typeface="DejaVu Sans"/>
              </a:rPr>
              <a:t>minizinc/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GitHub: </a:t>
            </a:r>
            <a:r>
              <a:rPr b="0" lang="en-US" sz="3200" spc="-1" strike="noStrike">
                <a:solidFill>
                  <a:srgbClr val="000000"/>
                </a:solidFill>
                <a:latin typeface="Noto Sans Regular"/>
                <a:ea typeface="DejaVu Sans"/>
                <a:hlinkClick r:id="rId5"/>
              </a:rPr>
              <a:t>https://github.com/hakank/hakank</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Twitter: </a:t>
            </a:r>
            <a:r>
              <a:rPr b="0" lang="en-US" sz="3200" spc="-1" strike="noStrike">
                <a:solidFill>
                  <a:srgbClr val="000000"/>
                </a:solidFill>
                <a:latin typeface="Noto Sans Regular"/>
                <a:ea typeface="DejaVu Sans"/>
                <a:hlinkClick r:id="rId6"/>
              </a:rPr>
              <a:t>https://twitter.com/hakankj</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Facebook: </a:t>
            </a:r>
            <a:r>
              <a:rPr b="0" lang="en-US" sz="3200" spc="-1" strike="noStrike">
                <a:solidFill>
                  <a:srgbClr val="000000"/>
                </a:solidFill>
                <a:latin typeface="Noto Sans Regular"/>
                <a:ea typeface="DejaVu Sans"/>
                <a:hlinkClick r:id="rId7"/>
              </a:rPr>
              <a:t>https://www.facebook.com/hakankj</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StackOverflow: </a:t>
            </a:r>
            <a:r>
              <a:rPr b="0" lang="en-US" sz="3200" spc="-1" strike="noStrike">
                <a:solidFill>
                  <a:srgbClr val="000000"/>
                </a:solidFill>
                <a:latin typeface="Noto Sans Regular"/>
                <a:ea typeface="DejaVu Sans"/>
                <a:hlinkClick r:id="rId8"/>
              </a:rPr>
              <a:t>https://stackoverflow.com/users/195636/hakank</a:t>
            </a:r>
            <a:endParaRPr b="0" lang="en-US" sz="3200" spc="-1" strike="noStrike">
              <a:latin typeface="Arial"/>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61" name="CustomShape 2"/>
          <p:cNvSpPr/>
          <p:nvPr/>
        </p:nvSpPr>
        <p:spPr>
          <a:xfrm>
            <a:off x="1228680" y="1259280"/>
            <a:ext cx="531576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2</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6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63"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(1,1): Fixed value (4).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(1,2):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(row,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(column,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Single value: 2</a:t>
            </a: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65" name="CustomShape 2"/>
          <p:cNvSpPr/>
          <p:nvPr/>
        </p:nvSpPr>
        <p:spPr>
          <a:xfrm>
            <a:off x="1280160" y="1280160"/>
            <a:ext cx="5297760" cy="577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ff0000"/>
                </a:solidFill>
                <a:latin typeface="Courier New"/>
                <a:ea typeface="DejaVu Sans"/>
              </a:rPr>
              <a:t>1 3</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6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67"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(1,3):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(row,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{1 3}</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69" name="CustomShape 2"/>
          <p:cNvSpPr/>
          <p:nvPr/>
        </p:nvSpPr>
        <p:spPr>
          <a:xfrm>
            <a:off x="1228680" y="1259280"/>
            <a:ext cx="531576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ff00ff"/>
                </a:solidFill>
                <a:latin typeface="Courier New"/>
                <a:ea typeface="DejaVu Sans"/>
              </a:rPr>
              <a:t> </a:t>
            </a:r>
            <a:r>
              <a:rPr b="0" lang="en-US" sz="1800" spc="-1" strike="noStrike">
                <a:solidFill>
                  <a:srgbClr val="ff0000"/>
                </a:solidFill>
                <a:latin typeface="Courier New"/>
                <a:ea typeface="DejaVu Sans"/>
              </a:rPr>
              <a:t>3</a:t>
            </a:r>
            <a:r>
              <a:rPr b="0" lang="en-US" sz="1800" spc="-1" strike="noStrike">
                <a:solidFill>
                  <a:srgbClr val="ff00ff"/>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7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1"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(1,4):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3</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Note: Here we don't go back to</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fix cell (1,3).</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(2,1): fixed (3)</a:t>
            </a:r>
            <a:endParaRPr b="0" lang="en-US" sz="1800" spc="-1" strike="noStrike">
              <a:latin typeface="Arial"/>
            </a:endParaRPr>
          </a:p>
          <a:p>
            <a:pPr>
              <a:lnSpc>
                <a:spcPct val="93000"/>
              </a:lnSpc>
            </a:pPr>
            <a:r>
              <a:rPr b="0" lang="en-US" sz="1800" spc="-1" strike="noStrike">
                <a:solidFill>
                  <a:srgbClr val="000000"/>
                </a:solidFill>
                <a:latin typeface="Arial"/>
                <a:ea typeface="DejaVu Sans"/>
              </a:rPr>
              <a:t>Cell (2,2): fixed (1)</a:t>
            </a: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73" name="CustomShape 2"/>
          <p:cNvSpPr/>
          <p:nvPr/>
        </p:nvSpPr>
        <p:spPr>
          <a:xfrm>
            <a:off x="1228680" y="1259280"/>
            <a:ext cx="531576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2</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7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5"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(2,3):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2</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77" name="CustomShape 2"/>
          <p:cNvSpPr/>
          <p:nvPr/>
        </p:nvSpPr>
        <p:spPr>
          <a:xfrm>
            <a:off x="1228680" y="1259280"/>
            <a:ext cx="531576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7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79"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(2,4):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(row,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4</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81" name="CustomShape 2"/>
          <p:cNvSpPr/>
          <p:nvPr/>
        </p:nvSpPr>
        <p:spPr>
          <a:xfrm>
            <a:off x="1228320" y="125928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2</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8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83"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(3,1):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(row,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2</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85" name="CustomShape 2"/>
          <p:cNvSpPr/>
          <p:nvPr/>
        </p:nvSpPr>
        <p:spPr>
          <a:xfrm>
            <a:off x="1228320" y="125928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3</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8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87"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(3,2):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(row, column,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3</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89" name="CustomShape 2"/>
          <p:cNvSpPr/>
          <p:nvPr/>
        </p:nvSpPr>
        <p:spPr>
          <a:xfrm>
            <a:off x="1228320" y="125928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  </a:t>
            </a:r>
            <a:r>
              <a:rPr b="0" lang="en-US" sz="5400" spc="-1" strike="noStrike">
                <a:solidFill>
                  <a:srgbClr val="ff0000"/>
                </a:solidFill>
                <a:latin typeface="Courier New"/>
                <a:ea typeface="DejaVu Sans"/>
              </a:rPr>
              <a:t>4</a:t>
            </a:r>
            <a:r>
              <a:rPr b="0" lang="en-US" sz="5400" spc="-1" strike="noStrike">
                <a:solidFill>
                  <a:srgbClr val="000000"/>
                </a:solidFill>
                <a:latin typeface="Courier New"/>
                <a:ea typeface="DejaVu Sans"/>
              </a:rPr>
              <a:t> </a:t>
            </a:r>
            <a:r>
              <a:rPr b="0" lang="en-US" sz="5400" spc="-1" strike="noStrike">
                <a:solidFill>
                  <a:srgbClr val="ff0000"/>
                </a:solidFill>
                <a:latin typeface="Courier New"/>
                <a:ea typeface="DejaVu Sans"/>
              </a:rPr>
              <a:t>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9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1"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(3,3): Fixed.</a:t>
            </a:r>
            <a:endParaRPr b="0" lang="en-US" sz="1800" spc="-1" strike="noStrike">
              <a:latin typeface="Arial"/>
            </a:endParaRPr>
          </a:p>
          <a:p>
            <a:pPr>
              <a:lnSpc>
                <a:spcPct val="93000"/>
              </a:lnSpc>
            </a:pPr>
            <a:r>
              <a:rPr b="0" lang="en-US" sz="1800" spc="-1" strike="noStrike">
                <a:solidFill>
                  <a:srgbClr val="000000"/>
                </a:solidFill>
                <a:latin typeface="Arial"/>
                <a:ea typeface="DejaVu Sans"/>
              </a:rPr>
              <a:t>Cell (3,4): Fixed.</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93" name="CustomShape 2"/>
          <p:cNvSpPr/>
          <p:nvPr/>
        </p:nvSpPr>
        <p:spPr>
          <a:xfrm>
            <a:off x="1228320" y="127944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ff0000"/>
                </a:solidFill>
                <a:latin typeface="Courier New"/>
                <a:ea typeface="DejaVu Sans"/>
              </a:rPr>
              <a:t>1</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9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5"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(4,1):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a:t>
            </a:r>
            <a:r>
              <a:rPr b="0" lang="en-US" sz="2100" spc="-1" strike="noStrike">
                <a:solidFill>
                  <a:srgbClr val="000000"/>
                </a:solidFill>
                <a:latin typeface="Arial"/>
                <a:ea typeface="DejaVu Sans"/>
              </a:rPr>
              <a:t>)</a:t>
            </a:r>
            <a:endParaRPr b="0" lang="en-US" sz="21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297" name="CustomShape 2"/>
          <p:cNvSpPr/>
          <p:nvPr/>
        </p:nvSpPr>
        <p:spPr>
          <a:xfrm>
            <a:off x="1228320" y="127944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a:t>
            </a:r>
            <a:r>
              <a:rPr b="0" lang="en-US" sz="1800" spc="-1" strike="noStrike">
                <a:solidFill>
                  <a:srgbClr val="ff0000"/>
                </a:solidFill>
                <a:latin typeface="Courier New"/>
                <a:ea typeface="DejaVu Sans"/>
              </a:rPr>
              <a:t>         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1234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29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99" name="CustomShape 4"/>
          <p:cNvSpPr/>
          <p:nvPr/>
        </p:nvSpPr>
        <p:spPr>
          <a:xfrm>
            <a:off x="6421680" y="123876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(4,2):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(row</a:t>
            </a:r>
            <a:r>
              <a:rPr b="0" lang="en-US" sz="2100" spc="-1" strike="noStrike">
                <a:solidFill>
                  <a:srgbClr val="000000"/>
                </a:solidFill>
                <a:latin typeface="Arial"/>
                <a:ea typeface="DejaVu Sans"/>
              </a:rPr>
              <a:t>)</a:t>
            </a:r>
            <a:endParaRPr b="0" lang="en-US" sz="21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(column)</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4</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599040" y="301320"/>
            <a:ext cx="10795680" cy="1259280"/>
          </a:xfrm>
          <a:prstGeom prst="rect">
            <a:avLst/>
          </a:prstGeom>
          <a:noFill/>
          <a:ln>
            <a:noFill/>
          </a:ln>
        </p:spPr>
        <p:style>
          <a:lnRef idx="0"/>
          <a:fillRef idx="0"/>
          <a:effectRef idx="0"/>
          <a:fontRef idx="minor"/>
        </p:style>
        <p:txBody>
          <a:bodyPr lIns="0" rIns="0" tIns="0" bIns="0" anchor="ctr">
            <a:normAutofit/>
          </a:bodyPr>
          <a:p>
            <a:r>
              <a:rPr b="0" lang="en-US" sz="6000" spc="-1" strike="noStrike">
                <a:solidFill>
                  <a:srgbClr val="ffffff"/>
                </a:solidFill>
                <a:latin typeface="Noto Sans Light"/>
                <a:ea typeface="DejaVu Sans"/>
              </a:rPr>
              <a:t>Background</a:t>
            </a:r>
            <a:endParaRPr b="0" lang="en-US" sz="6000" spc="-1" strike="noStrike">
              <a:latin typeface="Arial"/>
            </a:endParaRPr>
          </a:p>
        </p:txBody>
      </p:sp>
      <p:sp>
        <p:nvSpPr>
          <p:cNvPr id="169" name="CustomShape 2"/>
          <p:cNvSpPr/>
          <p:nvPr/>
        </p:nvSpPr>
        <p:spPr>
          <a:xfrm>
            <a:off x="599040" y="1828800"/>
            <a:ext cx="10828080" cy="539208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First: Tester, Technical Support, Technical Writer (1982-1994)</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Then: Software developer (1996-2019)</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2008: Constraint Programming as a hobby</a:t>
            </a:r>
            <a:endParaRPr b="0" lang="en-US" sz="3200" spc="-1" strike="noStrike">
              <a:latin typeface="Arial"/>
            </a:endParaRPr>
          </a:p>
          <a:p>
            <a:pPr marL="432000" indent="-321120">
              <a:lnSpc>
                <a:spcPct val="100000"/>
              </a:lnSpc>
              <a:spcAft>
                <a:spcPts val="1412"/>
              </a:spcAft>
              <a:buClr>
                <a:srgbClr val="04617b"/>
              </a:buClr>
              <a:buSzPct val="45000"/>
              <a:buFont typeface="Wingdings" charset="2"/>
              <a:buChar char=""/>
            </a:pPr>
            <a:r>
              <a:rPr b="0" lang="en-US" sz="3200" spc="-1" strike="noStrike">
                <a:solidFill>
                  <a:srgbClr val="000000"/>
                </a:solidFill>
                <a:latin typeface="Noto Sans Regular"/>
                <a:ea typeface="DejaVu Sans"/>
              </a:rPr>
              <a:t>Now: </a:t>
            </a:r>
            <a:r>
              <a:rPr b="0" lang="en-US" sz="3200" spc="-1" strike="noStrike">
                <a:solidFill>
                  <a:srgbClr val="000000"/>
                </a:solidFill>
                <a:latin typeface="Noto Sans Regular"/>
                <a:ea typeface="DejaVu Sans"/>
              </a:rPr>
              <a:t>Independent Researcher / Consultant</a:t>
            </a:r>
            <a:br/>
            <a:r>
              <a:rPr b="0" lang="en-US" sz="3200" spc="-1" strike="noStrike">
                <a:solidFill>
                  <a:srgbClr val="000000"/>
                </a:solidFill>
                <a:latin typeface="Noto Sans Regular"/>
                <a:ea typeface="DejaVu Sans"/>
              </a:rPr>
              <a:t>Constraint Programming, Logic Programming, etc.</a:t>
            </a:r>
            <a:endParaRPr b="0" lang="en-US" sz="3200" spc="-1" strike="noStrike">
              <a:latin typeface="Arial"/>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301" name="CustomShape 2"/>
          <p:cNvSpPr/>
          <p:nvPr/>
        </p:nvSpPr>
        <p:spPr>
          <a:xfrm>
            <a:off x="1228320" y="125928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1 3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ff0000"/>
                </a:solidFill>
                <a:latin typeface="Courier New"/>
                <a:ea typeface="DejaVu Sans"/>
              </a:rPr>
              <a:t>3</a:t>
            </a:r>
            <a:r>
              <a:rPr b="0" lang="en-US" sz="1800" spc="-1" strike="noStrike">
                <a:solidFill>
                  <a:srgbClr val="000000"/>
                </a:solidFill>
                <a:latin typeface="Courier New"/>
                <a:ea typeface="DejaVu Sans"/>
              </a:rPr>
              <a:t>   </a:t>
            </a:r>
            <a:r>
              <a:rPr b="0" lang="en-US" sz="5400" spc="-1" strike="noStrike">
                <a:solidFill>
                  <a:srgbClr val="ff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30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03" name="CustomShape 4"/>
          <p:cNvSpPr/>
          <p:nvPr/>
        </p:nvSpPr>
        <p:spPr>
          <a:xfrm>
            <a:off x="6421680" y="1238760"/>
            <a:ext cx="531576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(4,3):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2 (row,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4 (column, block)</a:t>
            </a:r>
            <a:endParaRPr b="0" lang="en-US" sz="1800" spc="-1" strike="noStrike">
              <a:latin typeface="Arial"/>
            </a:endParaRPr>
          </a:p>
          <a:p>
            <a:pPr lvl="1" marL="717480" indent="-257760">
              <a:lnSpc>
                <a:spcPct val="93000"/>
              </a:lnSpc>
              <a:buClr>
                <a:srgbClr val="000000"/>
              </a:buClr>
              <a:buFont typeface="Times New Roman"/>
              <a:buChar char="–"/>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1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3</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(4,4):  Fixed 2</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Are we finished? No!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There is still a variable/cell with</a:t>
            </a:r>
            <a:endParaRPr b="0" lang="en-US" sz="1800" spc="-1" strike="noStrike">
              <a:latin typeface="Arial"/>
            </a:endParaRPr>
          </a:p>
          <a:p>
            <a:pPr>
              <a:lnSpc>
                <a:spcPct val="93000"/>
              </a:lnSpc>
            </a:pPr>
            <a:r>
              <a:rPr b="0" lang="en-US" sz="1800" spc="-1" strike="noStrike">
                <a:solidFill>
                  <a:srgbClr val="000000"/>
                </a:solidFill>
                <a:latin typeface="Arial"/>
                <a:ea typeface="DejaVu Sans"/>
              </a:rPr>
              <a:t>no single assignment, i.e. Cell (1,3).</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305" name="CustomShape 2"/>
          <p:cNvSpPr/>
          <p:nvPr/>
        </p:nvSpPr>
        <p:spPr>
          <a:xfrm>
            <a:off x="1228320" y="1259280"/>
            <a:ext cx="5316120" cy="577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ff0000"/>
                </a:solidFill>
                <a:latin typeface="Courier New"/>
                <a:ea typeface="DejaVu Sans"/>
              </a:rPr>
              <a:t>1 </a:t>
            </a:r>
            <a:r>
              <a:rPr b="0" lang="en-US" sz="1800" spc="-1" strike="noStrike">
                <a:solidFill>
                  <a:srgbClr val="000000"/>
                </a:solidFill>
                <a:latin typeface="Courier New"/>
                <a:ea typeface="DejaVu Sans"/>
              </a:rPr>
              <a:t>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endParaRPr b="0" lang="en-US" sz="1800" spc="-1" strike="noStrike">
              <a:latin typeface="Arial"/>
            </a:endParaRPr>
          </a:p>
          <a:p>
            <a:pPr>
              <a:lnSpc>
                <a:spcPct val="93000"/>
              </a:lnSpc>
            </a:pPr>
            <a:r>
              <a:rPr b="0" lang="en-US" sz="5400" spc="-1" strike="noStrike">
                <a:solidFill>
                  <a:srgbClr val="000000"/>
                </a:solidFill>
                <a:latin typeface="Courier New"/>
                <a:ea typeface="DejaVu Sans"/>
              </a:rPr>
              <a:t>3 1  </a:t>
            </a:r>
            <a:r>
              <a:rPr b="0" lang="en-US" sz="1800" spc="-1" strike="noStrike">
                <a:solidFill>
                  <a:srgbClr val="000000"/>
                </a:solidFill>
                <a:latin typeface="Courier New"/>
                <a:ea typeface="DejaVu Sans"/>
              </a:rPr>
              <a:t>  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2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  4 1</a:t>
            </a:r>
            <a:endParaRPr b="0" lang="en-US" sz="5400" spc="-1" strike="noStrike">
              <a:latin typeface="Arial"/>
            </a:endParaRPr>
          </a:p>
          <a:p>
            <a:pPr>
              <a:lnSpc>
                <a:spcPct val="93000"/>
              </a:lnSpc>
            </a:pPr>
            <a:r>
              <a:rPr b="0" lang="en-US" sz="1800" spc="-1" strike="noStrike">
                <a:solidFill>
                  <a:srgbClr val="000000"/>
                </a:solidFill>
                <a:latin typeface="Courier New"/>
                <a:ea typeface="DejaVu Sans"/>
              </a:rPr>
              <a:t>1   </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4</a:t>
            </a:r>
            <a:r>
              <a:rPr b="0" lang="en-US" sz="5400" spc="-1" strike="noStrike">
                <a:solidFill>
                  <a:srgbClr val="000000"/>
                </a:solidFill>
                <a:latin typeface="Courier New"/>
                <a:ea typeface="DejaVu Sans"/>
              </a:rPr>
              <a:t>  </a:t>
            </a:r>
            <a:r>
              <a:rPr b="0" lang="en-US" sz="1800" spc="-1" strike="noStrike">
                <a:solidFill>
                  <a:srgbClr val="000000"/>
                </a:solidFill>
                <a:latin typeface="Courier New"/>
                <a:ea typeface="DejaVu Sans"/>
              </a:rPr>
              <a:t>  3   </a:t>
            </a:r>
            <a:r>
              <a:rPr b="0" lang="en-US" sz="5400" spc="-1" strike="noStrike">
                <a:solidFill>
                  <a:srgbClr val="000000"/>
                </a:solidFill>
                <a:latin typeface="Courier New"/>
                <a:ea typeface="DejaVu Sans"/>
              </a:rPr>
              <a:t>2</a:t>
            </a:r>
            <a:endParaRPr b="0" lang="en-US" sz="5400" spc="-1" strike="noStrike">
              <a:latin typeface="Arial"/>
            </a:endParaRPr>
          </a:p>
          <a:p>
            <a:pPr>
              <a:lnSpc>
                <a:spcPct val="93000"/>
              </a:lnSpc>
            </a:pPr>
            <a:endParaRPr b="0" lang="en-US" sz="5400" spc="-1" strike="noStrike">
              <a:latin typeface="Arial"/>
            </a:endParaRPr>
          </a:p>
        </p:txBody>
      </p:sp>
      <p:sp>
        <p:nvSpPr>
          <p:cNvPr id="30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07" name="CustomShape 4"/>
          <p:cNvSpPr/>
          <p:nvPr/>
        </p:nvSpPr>
        <p:spPr>
          <a:xfrm>
            <a:off x="6421680" y="1238760"/>
            <a:ext cx="531576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Cell (1,3): Reduce</a:t>
            </a: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remove 3 (row, block)</a:t>
            </a:r>
            <a:endParaRPr b="0" lang="en-US" sz="1800" spc="-1" strike="noStrike">
              <a:latin typeface="Arial"/>
            </a:endParaRPr>
          </a:p>
          <a:p>
            <a:pPr>
              <a:lnSpc>
                <a:spcPct val="93000"/>
              </a:lnSpc>
            </a:pPr>
            <a:r>
              <a:rPr b="0" lang="en-US" sz="1800" spc="-1" strike="noStrike">
                <a:solidFill>
                  <a:srgbClr val="000000"/>
                </a:solidFill>
                <a:latin typeface="Arial"/>
                <a:ea typeface="DejaVu Sans"/>
              </a:rPr>
              <a:t>                → </a:t>
            </a:r>
            <a:r>
              <a:rPr b="0" lang="en-US" sz="1800" spc="-1" strike="noStrike">
                <a:solidFill>
                  <a:srgbClr val="000000"/>
                </a:solidFill>
                <a:latin typeface="Arial"/>
                <a:ea typeface="DejaVu Sans"/>
              </a:rPr>
              <a:t>1</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And now all variables has been</a:t>
            </a:r>
            <a:endParaRPr b="0" lang="en-US" sz="1800" spc="-1" strike="noStrike">
              <a:latin typeface="Arial"/>
            </a:endParaRPr>
          </a:p>
          <a:p>
            <a:pPr>
              <a:lnSpc>
                <a:spcPct val="93000"/>
              </a:lnSpc>
            </a:pPr>
            <a:r>
              <a:rPr b="0" lang="en-US" sz="1800" spc="-1" strike="noStrike">
                <a:solidFill>
                  <a:srgbClr val="000000"/>
                </a:solidFill>
                <a:latin typeface="Arial"/>
                <a:ea typeface="DejaVu Sans"/>
              </a:rPr>
              <a:t>assigned to a single value.</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1261800" y="714600"/>
            <a:ext cx="7651800" cy="562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Sudoku 4x4 – simple propagation example</a:t>
            </a:r>
            <a:endParaRPr b="0" lang="en-US" sz="2400" spc="-1" strike="noStrike">
              <a:latin typeface="Arial"/>
            </a:endParaRPr>
          </a:p>
        </p:txBody>
      </p:sp>
      <p:sp>
        <p:nvSpPr>
          <p:cNvPr id="309" name="CustomShape 2"/>
          <p:cNvSpPr/>
          <p:nvPr/>
        </p:nvSpPr>
        <p:spPr>
          <a:xfrm>
            <a:off x="1228680" y="1259280"/>
            <a:ext cx="5316120" cy="5779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5400" spc="-1" strike="noStrike">
                <a:solidFill>
                  <a:srgbClr val="000000"/>
                </a:solidFill>
                <a:latin typeface="Courier New"/>
                <a:ea typeface="DejaVu Sans"/>
              </a:rPr>
              <a:t>4 2  1 3 </a:t>
            </a:r>
            <a:endParaRPr b="0" lang="en-US" sz="5400" spc="-1" strike="noStrike">
              <a:latin typeface="Arial"/>
            </a:endParaRPr>
          </a:p>
          <a:p>
            <a:pPr>
              <a:lnSpc>
                <a:spcPct val="93000"/>
              </a:lnSpc>
            </a:pPr>
            <a:r>
              <a:rPr b="0" lang="en-US" sz="5400" spc="-1" strike="noStrike">
                <a:solidFill>
                  <a:srgbClr val="000000"/>
                </a:solidFill>
                <a:latin typeface="Courier New"/>
                <a:ea typeface="DejaVu Sans"/>
              </a:rPr>
              <a:t>3 1  2 4</a:t>
            </a:r>
            <a:endParaRPr b="0" lang="en-US" sz="5400" spc="-1" strike="noStrike">
              <a:latin typeface="Arial"/>
            </a:endParaRPr>
          </a:p>
          <a:p>
            <a:pPr>
              <a:lnSpc>
                <a:spcPct val="93000"/>
              </a:lnSpc>
            </a:pPr>
            <a:endParaRPr b="0" lang="en-US" sz="5400" spc="-1" strike="noStrike">
              <a:latin typeface="Arial"/>
            </a:endParaRPr>
          </a:p>
          <a:p>
            <a:pPr>
              <a:lnSpc>
                <a:spcPct val="93000"/>
              </a:lnSpc>
            </a:pPr>
            <a:r>
              <a:rPr b="0" lang="en-US" sz="5400" spc="-1" strike="noStrike">
                <a:solidFill>
                  <a:srgbClr val="000000"/>
                </a:solidFill>
                <a:latin typeface="Courier New"/>
                <a:ea typeface="DejaVu Sans"/>
              </a:rPr>
              <a:t>2 3  4 1</a:t>
            </a:r>
            <a:endParaRPr b="0" lang="en-US" sz="5400" spc="-1" strike="noStrike">
              <a:latin typeface="Arial"/>
            </a:endParaRPr>
          </a:p>
          <a:p>
            <a:pPr>
              <a:lnSpc>
                <a:spcPct val="93000"/>
              </a:lnSpc>
            </a:pPr>
            <a:r>
              <a:rPr b="0" lang="en-US" sz="5400" spc="-1" strike="noStrike">
                <a:solidFill>
                  <a:srgbClr val="000000"/>
                </a:solidFill>
                <a:latin typeface="Courier New"/>
                <a:ea typeface="DejaVu Sans"/>
              </a:rPr>
              <a:t>1 4  3 2</a:t>
            </a:r>
            <a:endParaRPr b="0" lang="en-US" sz="5400" spc="-1" strike="noStrike">
              <a:latin typeface="Arial"/>
            </a:endParaRPr>
          </a:p>
          <a:p>
            <a:pPr>
              <a:lnSpc>
                <a:spcPct val="93000"/>
              </a:lnSpc>
            </a:pPr>
            <a:endParaRPr b="0" lang="en-US" sz="5400" spc="-1" strike="noStrike">
              <a:latin typeface="Arial"/>
            </a:endParaRPr>
          </a:p>
        </p:txBody>
      </p:sp>
      <p:sp>
        <p:nvSpPr>
          <p:cNvPr id="31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311" name="CustomShape 4"/>
          <p:cNvSpPr/>
          <p:nvPr/>
        </p:nvSpPr>
        <p:spPr>
          <a:xfrm>
            <a:off x="6400800" y="1737360"/>
            <a:ext cx="5336640" cy="5280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and we got a solution!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Arial"/>
                <a:ea typeface="DejaVu Sans"/>
              </a:rPr>
              <a:t>It is unique – as a Sudoku should be.</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Magic squares</a:t>
            </a:r>
            <a:endParaRPr b="0" lang="en-US" sz="4000" spc="-1" strike="noStrike">
              <a:latin typeface="Arial"/>
            </a:endParaRPr>
          </a:p>
        </p:txBody>
      </p:sp>
      <p:sp>
        <p:nvSpPr>
          <p:cNvPr id="313" name="CustomShape 2"/>
          <p:cNvSpPr/>
          <p:nvPr/>
        </p:nvSpPr>
        <p:spPr>
          <a:xfrm>
            <a:off x="3657600" y="-826200"/>
            <a:ext cx="69840" cy="394200"/>
          </a:xfrm>
          <a:prstGeom prst="rect">
            <a:avLst/>
          </a:prstGeom>
          <a:noFill/>
          <a:ln>
            <a:noFill/>
          </a:ln>
        </p:spPr>
        <p:style>
          <a:lnRef idx="0"/>
          <a:fillRef idx="0"/>
          <a:effectRef idx="0"/>
          <a:fontRef idx="minor"/>
        </p:style>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Magic squares</a:t>
            </a:r>
            <a:endParaRPr b="0" lang="en-US" sz="6000" spc="-1" strike="noStrike">
              <a:latin typeface="Arial"/>
            </a:endParaRPr>
          </a:p>
        </p:txBody>
      </p:sp>
      <p:sp>
        <p:nvSpPr>
          <p:cNvPr id="31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Place all numbers 1..N*N in a NxN grid with </a:t>
            </a:r>
            <a:br/>
            <a:r>
              <a:rPr b="0" lang="en-US" sz="3200" spc="-1" strike="noStrike">
                <a:solidFill>
                  <a:srgbClr val="000000"/>
                </a:solidFill>
                <a:latin typeface="Noto Sans Regular"/>
                <a:ea typeface="DejaVu Sans"/>
              </a:rPr>
              <a:t>a magic total (M) such that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sum of each row = 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sum of each column = 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sum of main diagonal = 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sum of opposite diagonal = 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magic total M = N</a:t>
            </a:r>
            <a:r>
              <a:rPr b="0" lang="en-US" sz="3200" spc="-1" strike="noStrike">
                <a:solidFill>
                  <a:srgbClr val="000000"/>
                </a:solidFill>
                <a:latin typeface="Noto Sans Regular"/>
                <a:ea typeface="DejaVu Sans"/>
              </a:rPr>
              <a:t>*(N*N+1) // 2</a:t>
            </a:r>
            <a:br/>
            <a:r>
              <a:rPr b="0" lang="en-US" sz="3200" spc="-1" strike="noStrike">
                <a:solidFill>
                  <a:srgbClr val="000000"/>
                </a:solidFill>
                <a:latin typeface="Noto Sans Regular"/>
              </a:rPr>
              <a:t> </a:t>
            </a:r>
            <a:endParaRPr b="0" lang="en-US"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Magic squares: 3x3</a:t>
            </a:r>
            <a:endParaRPr b="0" lang="en-US" sz="6000" spc="-1" strike="noStrike">
              <a:latin typeface="Arial"/>
            </a:endParaRPr>
          </a:p>
        </p:txBody>
      </p:sp>
      <p:sp>
        <p:nvSpPr>
          <p:cNvPr id="317" name="CustomShape 2"/>
          <p:cNvSpPr/>
          <p:nvPr/>
        </p:nvSpPr>
        <p:spPr>
          <a:xfrm>
            <a:off x="599040" y="1920240"/>
            <a:ext cx="10736640" cy="4660560"/>
          </a:xfrm>
          <a:prstGeom prst="rect">
            <a:avLst/>
          </a:prstGeom>
          <a:noFill/>
          <a:ln>
            <a:noFill/>
          </a:ln>
        </p:spPr>
        <p:style>
          <a:lnRef idx="0"/>
          <a:fillRef idx="0"/>
          <a:effectRef idx="0"/>
          <a:fontRef idx="minor"/>
        </p:style>
      </p:sp>
      <p:pic>
        <p:nvPicPr>
          <p:cNvPr id="318" name="" descr=""/>
          <p:cNvPicPr/>
          <p:nvPr/>
        </p:nvPicPr>
        <p:blipFill>
          <a:blip r:embed="rId1"/>
          <a:stretch/>
        </p:blipFill>
        <p:spPr>
          <a:xfrm>
            <a:off x="1645920" y="2490120"/>
            <a:ext cx="3142800" cy="2447640"/>
          </a:xfrm>
          <a:prstGeom prst="rect">
            <a:avLst/>
          </a:prstGeom>
          <a:ln>
            <a:noFill/>
          </a:ln>
        </p:spPr>
      </p:pic>
      <p:sp>
        <p:nvSpPr>
          <p:cNvPr id="319" name="TextShape 3"/>
          <p:cNvSpPr txBox="1"/>
          <p:nvPr/>
        </p:nvSpPr>
        <p:spPr>
          <a:xfrm>
            <a:off x="1765440" y="5394960"/>
            <a:ext cx="7652880" cy="346320"/>
          </a:xfrm>
          <a:prstGeom prst="rect">
            <a:avLst/>
          </a:prstGeom>
          <a:noFill/>
          <a:ln>
            <a:noFill/>
          </a:ln>
        </p:spPr>
        <p:txBody>
          <a:bodyPr lIns="90000" rIns="90000" tIns="45000" bIns="45000"/>
          <a:p>
            <a:r>
              <a:rPr b="0" lang="en-US" sz="1800" spc="-1" strike="noStrike">
                <a:latin typeface="Arial"/>
              </a:rPr>
              <a:t>Source: https://en.wikipedia.org/wiki/Magic_square</a:t>
            </a:r>
            <a:endParaRPr b="0" lang="en-US"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Magic squares: Modeling</a:t>
            </a:r>
            <a:endParaRPr b="0" lang="en-US" sz="6000" spc="-1" strike="noStrike">
              <a:latin typeface="Arial"/>
            </a:endParaRPr>
          </a:p>
        </p:txBody>
      </p:sp>
      <p:sp>
        <p:nvSpPr>
          <p:cNvPr id="32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parameters?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decision variables and their domains?</a:t>
            </a:r>
            <a:br/>
            <a:r>
              <a:rPr b="0" lang="en-US" sz="3200" spc="-1" strike="noStrike">
                <a:solidFill>
                  <a:srgbClr val="000000"/>
                </a:solidFill>
                <a:latin typeface="Noto Sans Regular"/>
                <a:ea typeface="DejaVu Sans"/>
              </a:rPr>
              <a:t>How to represent them?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What are the constraints?</a:t>
            </a:r>
            <a:br/>
            <a:r>
              <a:rPr b="0" lang="en-US" sz="3200" spc="-1" strike="noStrike">
                <a:solidFill>
                  <a:srgbClr val="000000"/>
                </a:solidFill>
                <a:latin typeface="Noto Sans Regular"/>
                <a:ea typeface="DejaVu Sans"/>
              </a:rPr>
              <a:t>How to model them?</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One, two, all solutions?</a:t>
            </a:r>
            <a:endParaRPr b="0" lang="en-US"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Parameters</a:t>
            </a:r>
            <a:endParaRPr b="0" lang="en-US" sz="2400" spc="-1" strike="noStrike">
              <a:latin typeface="Arial"/>
            </a:endParaRPr>
          </a:p>
        </p:txBody>
      </p:sp>
      <p:sp>
        <p:nvSpPr>
          <p:cNvPr id="32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include "globals.mzn";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total = (n*(n*n + 1)) div 2;</a:t>
            </a: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2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Decision variables</a:t>
            </a:r>
            <a:endParaRPr b="0" lang="en-US" sz="2400" spc="-1" strike="noStrike">
              <a:latin typeface="Arial"/>
            </a:endParaRPr>
          </a:p>
        </p:txBody>
      </p:sp>
      <p:sp>
        <p:nvSpPr>
          <p:cNvPr id="32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array[1..n,1..n] of var 1..n*n: magic;</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2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Constraints</a:t>
            </a:r>
            <a:endParaRPr b="0" lang="en-US" sz="2400" spc="-1" strike="noStrike">
              <a:latin typeface="Arial"/>
            </a:endParaRPr>
          </a:p>
        </p:txBody>
      </p:sp>
      <p:sp>
        <p:nvSpPr>
          <p:cNvPr id="32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all_different(magic)</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sum(j in 1..n) (magic[i,j]) = total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columns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forall(j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1..n) (magic[i,j]) = total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main </a:t>
            </a:r>
            <a:r>
              <a:rPr b="0" lang="en-US" sz="1800" spc="-1" strike="noStrike">
                <a:solidFill>
                  <a:srgbClr val="000000"/>
                </a:solidFill>
                <a:latin typeface="Courier New"/>
                <a:ea typeface="DejaVu Sans"/>
              </a:rPr>
              <a:t>diagonal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1..n) (magic[i,i]) = total</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secondary </a:t>
            </a:r>
            <a:r>
              <a:rPr b="0" lang="en-US" sz="1800" spc="-1" strike="noStrike">
                <a:solidFill>
                  <a:srgbClr val="000000"/>
                </a:solidFill>
                <a:latin typeface="Courier New"/>
                <a:ea typeface="DejaVu Sans"/>
              </a:rPr>
              <a:t>diagonal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1..n) (magic[i,n-i+1]) = total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3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What do I do with CP?</a:t>
            </a:r>
            <a:endParaRPr b="0" lang="en-US" sz="6000" spc="-1" strike="noStrike">
              <a:latin typeface="Arial"/>
            </a:endParaRPr>
          </a:p>
        </p:txBody>
      </p:sp>
      <p:sp>
        <p:nvSpPr>
          <p:cNvPr id="17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Constraint models on puzzles, combinatorial problems, and some serious stuff: consulting,  mostly scheduling problems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Testing different CP systems (~30) and complains about bugs/missing features/etc</a:t>
            </a:r>
            <a:br/>
            <a:r>
              <a:rPr b="0" lang="en-US" sz="3200" spc="-1" strike="noStrike">
                <a:solidFill>
                  <a:srgbClr val="000000"/>
                </a:solidFill>
                <a:latin typeface="Noto Sans Regular"/>
                <a:ea typeface="DejaVu Sans"/>
              </a:rPr>
              <a:t>http://www.hakank.org/common_cp_models/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First CP dedicated blog (2009):</a:t>
            </a:r>
            <a:r>
              <a:rPr b="0" lang="en-US" sz="1800" spc="-1" strike="noStrike">
                <a:solidFill>
                  <a:srgbClr val="000000"/>
                </a:solidFill>
                <a:latin typeface="Arial"/>
                <a:ea typeface="DejaVu Sans"/>
              </a:rPr>
              <a:t>  </a:t>
            </a:r>
            <a:br/>
            <a:r>
              <a:rPr b="0" lang="en-US" sz="3200" spc="-1" strike="noStrike">
                <a:solidFill>
                  <a:srgbClr val="000000"/>
                </a:solidFill>
                <a:latin typeface="Noto Sans Regular"/>
                <a:ea typeface="DejaVu Sans"/>
              </a:rPr>
              <a:t>My Constraint Programming Blog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http://hakank.org/constraint_programming_blog/</a:t>
            </a:r>
            <a:endParaRPr b="0" lang="en-US" sz="3200" spc="-1" strike="noStrike">
              <a:latin typeface="Arial"/>
            </a:endParaRPr>
          </a:p>
        </p:txBody>
      </p:sp>
      <p:sp>
        <p:nvSpPr>
          <p:cNvPr id="172"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Complete model (slightly shorter)</a:t>
            </a:r>
            <a:endParaRPr b="0" lang="en-US" sz="2400" spc="-1" strike="noStrike">
              <a:latin typeface="Arial"/>
            </a:endParaRPr>
          </a:p>
        </p:txBody>
      </p:sp>
      <p:sp>
        <p:nvSpPr>
          <p:cNvPr id="33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include "globals.mzn";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total = (n*(n*n + 1)) div 2;</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array[1..n,1..n] of var 1..n*n: magic; % decision variables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all_different(magic)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sum(j in 1..n) (magic[i,j]) = total /\ %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sum(j in 1..n) (magic[j,i]) = total    % columns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main </a:t>
            </a:r>
            <a:r>
              <a:rPr b="0" lang="en-US" sz="1800" spc="-1" strike="noStrike">
                <a:solidFill>
                  <a:srgbClr val="000000"/>
                </a:solidFill>
                <a:latin typeface="Courier New"/>
                <a:ea typeface="DejaVu Sans"/>
              </a:rPr>
              <a:t>diagonal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1..n) (magic[i,i]) = total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secondary </a:t>
            </a:r>
            <a:r>
              <a:rPr b="0" lang="en-US" sz="1800" spc="-1" strike="noStrike">
                <a:solidFill>
                  <a:srgbClr val="000000"/>
                </a:solidFill>
                <a:latin typeface="Courier New"/>
                <a:ea typeface="DejaVu Sans"/>
              </a:rPr>
              <a:t>diagonal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sum(i in 1..n) (magic[i,n-i+1]) = total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3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Solutions (n=3, all 8 solutions)</a:t>
            </a:r>
            <a:endParaRPr b="0" lang="en-US" sz="2400" spc="-1" strike="noStrike">
              <a:latin typeface="Arial"/>
            </a:endParaRPr>
          </a:p>
        </p:txBody>
      </p:sp>
      <p:sp>
        <p:nvSpPr>
          <p:cNvPr id="335"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2  9  4             </a:t>
            </a:r>
            <a:r>
              <a:rPr b="0" lang="en-US" sz="1800" spc="-1" strike="noStrike">
                <a:solidFill>
                  <a:srgbClr val="000000"/>
                </a:solidFill>
                <a:latin typeface="Courier New"/>
                <a:ea typeface="DejaVu Sans"/>
              </a:rPr>
              <a:t>2  7  6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7  5  3             </a:t>
            </a:r>
            <a:r>
              <a:rPr b="0" lang="en-US" sz="1800" spc="-1" strike="noStrike">
                <a:solidFill>
                  <a:srgbClr val="000000"/>
                </a:solidFill>
                <a:latin typeface="Courier New"/>
                <a:ea typeface="DejaVu Sans"/>
              </a:rPr>
              <a:t>9  5  1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6  1  8             </a:t>
            </a:r>
            <a:r>
              <a:rPr b="0" lang="en-US" sz="1800" spc="-1" strike="noStrike">
                <a:solidFill>
                  <a:srgbClr val="000000"/>
                </a:solidFill>
                <a:latin typeface="Courier New"/>
                <a:ea typeface="DejaVu Sans"/>
              </a:rPr>
              <a:t>4  3  8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8  3  4             </a:t>
            </a:r>
            <a:r>
              <a:rPr b="0" lang="en-US" sz="1800" spc="-1" strike="noStrike">
                <a:solidFill>
                  <a:srgbClr val="000000"/>
                </a:solidFill>
                <a:latin typeface="Courier New"/>
                <a:ea typeface="DejaVu Sans"/>
              </a:rPr>
              <a:t>4  3  8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1  5  9             </a:t>
            </a:r>
            <a:r>
              <a:rPr b="0" lang="en-US" sz="1800" spc="-1" strike="noStrike">
                <a:solidFill>
                  <a:srgbClr val="000000"/>
                </a:solidFill>
                <a:latin typeface="Courier New"/>
                <a:ea typeface="DejaVu Sans"/>
              </a:rPr>
              <a:t>9  5  1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6  7  2             </a:t>
            </a:r>
            <a:r>
              <a:rPr b="0" lang="en-US" sz="1800" spc="-1" strike="noStrike">
                <a:solidFill>
                  <a:srgbClr val="000000"/>
                </a:solidFill>
                <a:latin typeface="Courier New"/>
                <a:ea typeface="DejaVu Sans"/>
              </a:rPr>
              <a:t>2  7  6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6  7  2             </a:t>
            </a:r>
            <a:r>
              <a:rPr b="0" lang="en-US" sz="1800" spc="-1" strike="noStrike">
                <a:solidFill>
                  <a:srgbClr val="000000"/>
                </a:solidFill>
                <a:latin typeface="Courier New"/>
                <a:ea typeface="DejaVu Sans"/>
              </a:rPr>
              <a:t>8  1  6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1  5  9             </a:t>
            </a:r>
            <a:r>
              <a:rPr b="0" lang="en-US" sz="1800" spc="-1" strike="noStrike">
                <a:solidFill>
                  <a:srgbClr val="000000"/>
                </a:solidFill>
                <a:latin typeface="Courier New"/>
                <a:ea typeface="DejaVu Sans"/>
              </a:rPr>
              <a:t>3  5  7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8  3  4             </a:t>
            </a:r>
            <a:r>
              <a:rPr b="0" lang="en-US" sz="1800" spc="-1" strike="noStrike">
                <a:solidFill>
                  <a:srgbClr val="000000"/>
                </a:solidFill>
                <a:latin typeface="Courier New"/>
                <a:ea typeface="DejaVu Sans"/>
              </a:rPr>
              <a:t>4  9  2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4  9  2             </a:t>
            </a:r>
            <a:r>
              <a:rPr b="0" lang="en-US" sz="1800" spc="-1" strike="noStrike">
                <a:solidFill>
                  <a:srgbClr val="000000"/>
                </a:solidFill>
                <a:latin typeface="Courier New"/>
                <a:ea typeface="DejaVu Sans"/>
              </a:rPr>
              <a:t>6  1  8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3  5  7             </a:t>
            </a:r>
            <a:r>
              <a:rPr b="0" lang="en-US" sz="1800" spc="-1" strike="noStrike">
                <a:solidFill>
                  <a:srgbClr val="000000"/>
                </a:solidFill>
                <a:latin typeface="Courier New"/>
                <a:ea typeface="DejaVu Sans"/>
              </a:rPr>
              <a:t>7  5  3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8  1  6             </a:t>
            </a:r>
            <a:r>
              <a:rPr b="0" lang="en-US" sz="1800" spc="-1" strike="noStrike">
                <a:solidFill>
                  <a:srgbClr val="000000"/>
                </a:solidFill>
                <a:latin typeface="Courier New"/>
                <a:ea typeface="DejaVu Sans"/>
              </a:rPr>
              <a:t>2  9  4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36"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Magic squares </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Symmetry breaking</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(Frenicle standard form)</a:t>
            </a:r>
            <a:endParaRPr b="0" lang="en-US" sz="4000" spc="-1" strike="noStrike">
              <a:latin typeface="Arial"/>
            </a:endParaRPr>
          </a:p>
        </p:txBody>
      </p:sp>
      <p:sp>
        <p:nvSpPr>
          <p:cNvPr id="338"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Symmetry breaking</a:t>
            </a:r>
            <a:endParaRPr b="0" lang="en-US" sz="6000" spc="-1" strike="noStrike">
              <a:latin typeface="Arial"/>
            </a:endParaRPr>
          </a:p>
        </p:txBody>
      </p:sp>
      <p:sp>
        <p:nvSpPr>
          <p:cNvPr id="34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For certain problems there are symmetries in the solutions.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If we are not interested in all solutions, we can break symmetries by some ordering constraint. For example the increasing constraint.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Can make the solving - sometimes considerably -  faster</a:t>
            </a:r>
            <a:endParaRPr b="0" lang="en-US" sz="3200" spc="-1" strike="noStrike">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Magic Square: Frénicle form</a:t>
            </a:r>
            <a:endParaRPr b="0" lang="en-US" sz="6000" spc="-1" strike="noStrike">
              <a:latin typeface="Arial"/>
            </a:endParaRPr>
          </a:p>
        </p:txBody>
      </p:sp>
      <p:sp>
        <p:nvSpPr>
          <p:cNvPr id="34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Frénicle standard form (after Bernard Frénicle de Bessy):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element at position magic[1,1] is the smallest of the four corner elements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element at position magic[1,2] is smaller than the element in magic[2,1].</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This removes the 8 symmetries (rotations, flips, etc)</a:t>
            </a:r>
            <a:br/>
            <a:r>
              <a:rPr b="0" lang="en-US" sz="3200" spc="-1" strike="noStrike">
                <a:solidFill>
                  <a:srgbClr val="000000"/>
                </a:solidFill>
                <a:latin typeface="Noto Sans Regular"/>
              </a:rPr>
              <a:t> </a:t>
            </a:r>
            <a:endParaRPr b="0" lang="en-US" sz="3200" spc="-1" strike="noStrike">
              <a:latin typeface="Arial"/>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Symmetry breaking, Frénicle form</a:t>
            </a:r>
            <a:endParaRPr b="0" lang="en-US" sz="2400" spc="-1" strike="noStrike">
              <a:latin typeface="Arial"/>
            </a:endParaRPr>
          </a:p>
        </p:txBody>
      </p:sp>
      <p:sp>
        <p:nvSpPr>
          <p:cNvPr id="344"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magic[1,1] = </a:t>
            </a:r>
            <a:r>
              <a:rPr b="1" lang="en-US" sz="1800" spc="-1" strike="noStrike">
                <a:solidFill>
                  <a:srgbClr val="000000"/>
                </a:solidFill>
                <a:latin typeface="Courier New"/>
                <a:ea typeface="DejaVu Sans"/>
              </a:rPr>
              <a:t>min</a:t>
            </a:r>
            <a:r>
              <a:rPr b="0" lang="en-US" sz="1800" spc="-1" strike="noStrike">
                <a:solidFill>
                  <a:srgbClr val="000000"/>
                </a:solidFill>
                <a:latin typeface="Courier New"/>
                <a:ea typeface="DejaVu Sans"/>
              </a:rPr>
              <a:t>([magic[1,1], magic[1,n], magic[n,1], magic[n,n]])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magic[1,2] </a:t>
            </a:r>
            <a:r>
              <a:rPr b="1" lang="en-US" sz="1800" spc="-1" strike="noStrike">
                <a:solidFill>
                  <a:srgbClr val="000000"/>
                </a:solidFill>
                <a:latin typeface="Courier New"/>
                <a:ea typeface="DejaVu Sans"/>
              </a:rPr>
              <a:t>&lt;</a:t>
            </a:r>
            <a:r>
              <a:rPr b="0" lang="en-US" sz="1800" spc="-1" strike="noStrike">
                <a:solidFill>
                  <a:srgbClr val="000000"/>
                </a:solidFill>
                <a:latin typeface="Courier New"/>
                <a:ea typeface="DejaVu Sans"/>
              </a:rPr>
              <a:t> magic[2,1]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4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Magic squares: Number of solutions</a:t>
            </a:r>
            <a:endParaRPr b="0" lang="en-US" sz="2400" spc="-1" strike="noStrike">
              <a:latin typeface="Arial"/>
            </a:endParaRPr>
          </a:p>
        </p:txBody>
      </p:sp>
      <p:sp>
        <p:nvSpPr>
          <p:cNvPr id="34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    W/o symmetry breaking     With Frénicle form</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1            1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2            0                         0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3            8                         1  (8/8)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4         7040                       880  (7040/8)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5   2202441792                 275305224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4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Babysittning</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Logic puzzle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Element constraint</a:t>
            </a:r>
            <a:endParaRPr b="0" lang="en-US" sz="4000" spc="-1" strike="noStrike">
              <a:latin typeface="Arial"/>
            </a:endParaRPr>
          </a:p>
          <a:p>
            <a:pPr algn="ctr">
              <a:lnSpc>
                <a:spcPct val="100000"/>
              </a:lnSpc>
            </a:pPr>
            <a:endParaRPr b="0" lang="en-US" sz="4000" spc="-1" strike="noStrike">
              <a:latin typeface="Arial"/>
            </a:endParaRPr>
          </a:p>
        </p:txBody>
      </p:sp>
      <p:sp>
        <p:nvSpPr>
          <p:cNvPr id="350"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Element constraint</a:t>
            </a:r>
            <a:endParaRPr b="0" lang="en-US" sz="6000" spc="-1" strike="noStrike">
              <a:latin typeface="Arial"/>
            </a:endParaRPr>
          </a:p>
        </p:txBody>
      </p:sp>
      <p:sp>
        <p:nvSpPr>
          <p:cNvPr id="352"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CP’s version of indexing an array/matrix</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MiniZinc, this is stated as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     </a:t>
            </a:r>
            <a:r>
              <a:rPr b="0" lang="en-US" sz="3200" spc="-1" strike="noStrike">
                <a:solidFill>
                  <a:srgbClr val="000000"/>
                </a:solidFill>
                <a:latin typeface="Noto Sans Regular"/>
                <a:ea typeface="DejaVu Sans"/>
              </a:rPr>
              <a:t>z = x[y]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x: an array of integers or decision variables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y: integer/enum or decision variable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z: integer/enum or decision variable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In other CP systems this is called element(y,x,z)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Babysittning puzzle (1/2)</a:t>
            </a:r>
            <a:endParaRPr b="0" lang="en-US" sz="6000" spc="-1" strike="noStrike">
              <a:latin typeface="Arial"/>
            </a:endParaRPr>
          </a:p>
        </p:txBody>
      </p:sp>
      <p:sp>
        <p:nvSpPr>
          <p:cNvPr id="35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(Dell Logic puzzle, 1998)</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Each weekday, Bonnie takes care of five of the neighbors' children. The children's names are Keith, Libby, Margo, Nora, and Otto; last names are Fell, Gant, Hall, Ivey, and Jule. Each is a different number of years old, from two to six. Can you find each child's full name and age?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(Next: The hints)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Some of my puzzle models</a:t>
            </a:r>
            <a:endParaRPr b="0" lang="en-US" sz="6000" spc="-1" strike="noStrike">
              <a:latin typeface="Arial"/>
            </a:endParaRPr>
          </a:p>
        </p:txBody>
      </p:sp>
      <p:sp>
        <p:nvSpPr>
          <p:cNvPr id="17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1800" spc="-1" strike="noStrike">
                <a:solidFill>
                  <a:srgbClr val="000000"/>
                </a:solidFill>
                <a:latin typeface="Noto Sans Regular"/>
                <a:ea typeface="DejaVu Sans"/>
              </a:rPr>
              <a:t>A Digital Difficulty, A Round of Golf, ABC Endview, Age of three Children,  All interval, Ambigous dates, Another kind of Magic Square, Archery Match, Archery puzzle, Arch Friends, Autoref, Balanced brackets, Bales of Hay, Bank card, Barrells puzzle, Binero/Binoxxo/Binary Sudoku, Birthday coins, Book buy, Bridge and Torch problem, Broken weights, Calculs d’Enfer, Chandelier balancing, Circling squares, Clock triplets, Coin problems (coin changes etc), Combination locks, Consecutive digits, Controversy about the weekday, Countdown, Crossfigure, Crosswords, Crypta, Crypto, Crystal maze, Curious set of integers, Curious numbers, de Bruijn sequences, Dice with a difference, Digits of the square, Dividing the spoils, Divisible by 9 through 1, Divisible by 1 to 9, Domino, Drive Ya Nuts, Bishop placement, Dudeney numbers, Einstein puzzle / Zebra puzzle, Some Enigma puzzles, Farmer and cow problem, Fill a pix,  Five brigades, Five brigands, Five elements, Five statements, Five words that share no letters, Four islands, Funny dice, Futoshiki, Golomb ruler, Grocery puzzle, Hanging weights, Hitori, Gunport problem, Harry Potter Seven Potions, Hidato, Ice cream, Jive turkeys, Jobs puzzle, Just forgotten, Kakurasu, Kakuro, KenKen, Killer Sudoku, Knight tour, Kojun, Kyudoku, Labeled dice, Langford’s number problem, Least difference, Letter square, Lights out, M12 puzzle, Magic sequences, Magic series, Magic square and cards, Magic squares, Magic Sudoku, Manasa and stones, Map coloring, Minesweeper, Mislabeled boxes, Missing digit, Monkey &amp; Coconuts, Monks and doors, Monorail, Move one coins, Multi Sudoku, Music Men, N-queens, Non dominant queens, Nonograms, Nontransitive dice, N-puzzle, Number locks, Numberlink, Numbrix, One off digit problem, Ormat games, Pandigital numbers, Perfect square sequence, Photo problem, Pi Days Sudoku, Pool ball triangles, Prime multiplication, Pyramid of numbers, Rectangle placements, Rogo, Rookwise chain, Safe cracking, Samurai puzzle, Sangraal puzzle, Secret santa, Self referential quiz, Self referential sentence, Rotation puzzle, SEND+MORE=MONEY, SEND+MOST=MONEY, Seseman puzzle, Shikaku, Sicherman dice, Ski assignment, SET puzzle, Skyscraper, Smullyan’s Knight and Knaves problem, Solitaire, Square root of Wonderful, Stamp licking, Strimko, Sudoku, Suguru, Sumaddle, Sumbrero, Survo puzzle, Takuzu, Ten statements, The Paris </a:t>
            </a:r>
            <a:r>
              <a:rPr b="0" lang="en-US" sz="1800" spc="-1" strike="noStrike">
                <a:solidFill>
                  <a:srgbClr val="000000"/>
                </a:solidFill>
                <a:latin typeface="Noto Sans Regular"/>
                <a:ea typeface="DejaVu Sans"/>
              </a:rPr>
              <a:t>Marathon problem,  The Vicar’s age, Three jugs problem, Three in a row puzzle, Twelve statements, Twin letters, Two cube calendar, Uniform dice, Who killed Agatha, Wine cask puzzle, Word golf, Wijuko</a:t>
            </a:r>
            <a:endParaRPr b="0" lang="en-US" sz="1800" spc="-1" strike="noStrike">
              <a:latin typeface="Arial"/>
            </a:endParaRPr>
          </a:p>
        </p:txBody>
      </p:sp>
      <p:sp>
        <p:nvSpPr>
          <p:cNvPr id="175" name="CustomShape 3"/>
          <p:cNvSpPr/>
          <p:nvPr/>
        </p:nvSpPr>
        <p:spPr>
          <a:xfrm>
            <a:off x="7040880" y="3388320"/>
            <a:ext cx="69840" cy="394200"/>
          </a:xfrm>
          <a:prstGeom prst="rect">
            <a:avLst/>
          </a:prstGeom>
          <a:noFill/>
          <a:ln>
            <a:noFill/>
          </a:ln>
        </p:spPr>
        <p:style>
          <a:lnRef idx="0"/>
          <a:fillRef idx="0"/>
          <a:effectRef idx="0"/>
          <a:fontRef idx="minor"/>
        </p:style>
      </p:sp>
    </p:spTree>
  </p:cSld>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Babysittning puzzle (2/2)</a:t>
            </a:r>
            <a:endParaRPr b="0" lang="en-US" sz="6000" spc="-1" strike="noStrike">
              <a:latin typeface="Arial"/>
            </a:endParaRPr>
          </a:p>
        </p:txBody>
      </p:sp>
      <p:sp>
        <p:nvSpPr>
          <p:cNvPr id="35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hints: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1. One child is named Libby Jule.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2. Keith is one year older than the Ivey child, who is one year older than Nora.</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3. The Fell child is three years older than Margo.</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4. Otto is twice as many years old as the Hall child.</a:t>
            </a:r>
            <a:b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Determine: First name - Last name - Age </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Babysitting: Parameters and decision variables</a:t>
            </a:r>
            <a:endParaRPr b="0" lang="en-US" sz="2400" spc="-1" strike="noStrike">
              <a:latin typeface="Arial"/>
            </a:endParaRPr>
          </a:p>
        </p:txBody>
      </p:sp>
      <p:sp>
        <p:nvSpPr>
          <p:cNvPr id="358"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set of int: r = 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first_name = {Keith, Libby, Margo, Nora, Otto};</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array[r] of var 2..6: age;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r: Fell;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r: Gant;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r: Hall;</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r: Ivey;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r: Jule;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array[r] of var r: last_name = [Fell, Gant, Hall, Ivey, Jule];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For the presentation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array[r] of string: last_name_s = ["Fell", "Gant", "Hall", "Ivey", "Jule"];</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p:txBody>
      </p:sp>
      <p:sp>
        <p:nvSpPr>
          <p:cNvPr id="359"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Babysitting: Constraints</a:t>
            </a:r>
            <a:endParaRPr b="0" lang="en-US" sz="2400" spc="-1" strike="noStrike">
              <a:latin typeface="Arial"/>
            </a:endParaRPr>
          </a:p>
        </p:txBody>
      </p:sp>
      <p:sp>
        <p:nvSpPr>
          <p:cNvPr id="361"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all_different(last_name)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all_different(age)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1. One child is named Libby Jule.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Jule = Libby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2. Keith is one year older than the Ivey child, who is one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year older than Nora.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Keith != Ivey /\ Ivey != Nora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age[Keith] = </a:t>
            </a:r>
            <a:r>
              <a:rPr b="1" lang="en-US" sz="1800" spc="-1" strike="noStrike">
                <a:solidFill>
                  <a:srgbClr val="000000"/>
                </a:solidFill>
                <a:latin typeface="Courier New"/>
                <a:ea typeface="DejaVu Sans"/>
              </a:rPr>
              <a:t>age[Ivey]</a:t>
            </a:r>
            <a:r>
              <a:rPr b="0" lang="en-US" sz="1800" spc="-1" strike="noStrike">
                <a:solidFill>
                  <a:srgbClr val="000000"/>
                </a:solidFill>
                <a:latin typeface="Courier New"/>
                <a:ea typeface="DejaVu Sans"/>
              </a:rPr>
              <a:t> + 1 /\ % element with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age[Ivey]</a:t>
            </a:r>
            <a:r>
              <a:rPr b="0" lang="en-US" sz="1800" spc="-1" strike="noStrike">
                <a:solidFill>
                  <a:srgbClr val="000000"/>
                </a:solidFill>
                <a:latin typeface="Courier New"/>
                <a:ea typeface="DejaVu Sans"/>
              </a:rPr>
              <a:t> = age[Nora] + 1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3. The Fell child is three years older than Margo.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Fell != Margo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age[Fell] = age[Margo] + 3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4. Otto is twice as many years old as the Hall child.</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Otto != Hall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age[Otto] = age[Hall] * 2;</a:t>
            </a:r>
            <a:endParaRPr b="0" lang="en-US" sz="1800" spc="-1" strike="noStrike">
              <a:latin typeface="Arial"/>
            </a:endParaRPr>
          </a:p>
          <a:p>
            <a:pPr>
              <a:lnSpc>
                <a:spcPct val="93000"/>
              </a:lnSpc>
            </a:pPr>
            <a:endParaRPr b="0" lang="en-US" sz="1800" spc="-1" strike="noStrike">
              <a:latin typeface="Arial"/>
            </a:endParaRPr>
          </a:p>
        </p:txBody>
      </p:sp>
      <p:sp>
        <p:nvSpPr>
          <p:cNvPr id="362"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Babysitting: Solution</a:t>
            </a:r>
            <a:endParaRPr b="0" lang="en-US" sz="2400" spc="-1" strike="noStrike">
              <a:latin typeface="Arial"/>
            </a:endParaRPr>
          </a:p>
        </p:txBody>
      </p:sp>
      <p:sp>
        <p:nvSpPr>
          <p:cNvPr id="364"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first name: {Keith, </a:t>
            </a:r>
            <a:r>
              <a:rPr b="1" lang="en-US" sz="1800" spc="-1" strike="noStrike">
                <a:solidFill>
                  <a:srgbClr val="000000"/>
                </a:solidFill>
                <a:latin typeface="Courier New"/>
                <a:ea typeface="DejaVu Sans"/>
              </a:rPr>
              <a:t>Libby</a:t>
            </a:r>
            <a:r>
              <a:rPr b="0" lang="en-US" sz="1800" spc="-1" strike="noStrike">
                <a:solidFill>
                  <a:srgbClr val="000000"/>
                </a:solidFill>
                <a:latin typeface="Courier New"/>
                <a:ea typeface="DejaVu Sans"/>
              </a:rPr>
              <a:t>, Margo, Nora, Otto}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last_name : [1, 4, 3, 5, </a:t>
            </a:r>
            <a:r>
              <a:rPr b="1" lang="en-US" sz="1800" spc="-1" strike="noStrike">
                <a:solidFill>
                  <a:srgbClr val="000000"/>
                </a:solidFill>
                <a:latin typeface="Courier New"/>
                <a:ea typeface="DejaVu Sans"/>
              </a:rPr>
              <a:t>2</a:t>
            </a:r>
            <a:r>
              <a:rPr b="0" lang="en-US" sz="1800" spc="-1" strike="noStrike">
                <a:solidFill>
                  <a:srgbClr val="000000"/>
                </a:solidFill>
                <a:latin typeface="Courier New"/>
                <a:ea typeface="DejaVu Sans"/>
              </a:rPr>
              <a:t>] % lookup</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age       : [5, </a:t>
            </a:r>
            <a:r>
              <a:rPr b="1" lang="en-US" sz="1800" spc="-1" strike="noStrike">
                <a:solidFill>
                  <a:srgbClr val="000000"/>
                </a:solidFill>
                <a:latin typeface="Courier New"/>
                <a:ea typeface="DejaVu Sans"/>
              </a:rPr>
              <a:t>6</a:t>
            </a:r>
            <a:r>
              <a:rPr b="0" lang="en-US" sz="1800" spc="-1" strike="noStrike">
                <a:solidFill>
                  <a:srgbClr val="000000"/>
                </a:solidFill>
                <a:latin typeface="Courier New"/>
                <a:ea typeface="DejaVu Sans"/>
              </a:rPr>
              <a:t>, 2, 3, 4]</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Keith Fell (5 yo)</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Libby Jule (6 yo)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Margo Hall (2 yo)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Nora Gant (3 yo)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Otto Ivey (4 yo)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last_name_s = ["Fell", "Gant", "Hall", "Ivey", </a:t>
            </a:r>
            <a:r>
              <a:rPr b="1" lang="en-US" sz="1800" spc="-1" strike="noStrike">
                <a:solidFill>
                  <a:srgbClr val="000000"/>
                </a:solidFill>
                <a:latin typeface="Courier New"/>
                <a:ea typeface="DejaVu Sans"/>
              </a:rPr>
              <a:t>"Jule"</a:t>
            </a:r>
            <a:r>
              <a:rPr b="0" lang="en-US" sz="1800" spc="-1" strike="noStrike">
                <a:solidFill>
                  <a:srgbClr val="000000"/>
                </a:solidFill>
                <a:latin typeface="Courier New"/>
                <a:ea typeface="DejaVu Sans"/>
              </a:rPr>
              <a:t>];</a:t>
            </a:r>
            <a:endParaRPr b="0" lang="en-US" sz="1800" spc="-1" strike="noStrike">
              <a:latin typeface="Arial"/>
            </a:endParaRPr>
          </a:p>
        </p:txBody>
      </p:sp>
      <p:sp>
        <p:nvSpPr>
          <p:cNvPr id="365"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CustomShape 1"/>
          <p:cNvSpPr/>
          <p:nvPr/>
        </p:nvSpPr>
        <p:spPr>
          <a:xfrm>
            <a:off x="1261800" y="757440"/>
            <a:ext cx="9572400" cy="49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Babysitting: Output section</a:t>
            </a:r>
            <a:endParaRPr b="0" lang="en-US" sz="2400" spc="-1" strike="noStrike">
              <a:latin typeface="Arial"/>
            </a:endParaRPr>
          </a:p>
        </p:txBody>
      </p:sp>
      <p:sp>
        <p:nvSpPr>
          <p:cNvPr id="367" name="CustomShape 2"/>
          <p:cNvSpPr/>
          <p:nvPr/>
        </p:nvSpPr>
        <p:spPr>
          <a:xfrm>
            <a:off x="1280160" y="1920240"/>
            <a:ext cx="10049400" cy="5216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output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"first name: \(first_name)\n",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"last_name : \(last_name)\n"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"age       : \(age)\n\n"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"\(first_name[i])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Lookup of last name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r>
              <a:rPr b="1" lang="en-US" sz="1800" spc="-1" strike="noStrike">
                <a:solidFill>
                  <a:srgbClr val="000000"/>
                </a:solidFill>
                <a:latin typeface="Courier New"/>
                <a:ea typeface="DejaVu Sans"/>
              </a:rPr>
              <a:t>last_name_s[j]</a:t>
            </a:r>
            <a:r>
              <a:rPr b="0" lang="en-US" sz="1800" spc="-1" strike="noStrike">
                <a:solidFill>
                  <a:srgbClr val="000000"/>
                </a:solidFill>
                <a:latin typeface="Courier New"/>
                <a:ea typeface="DejaVu Sans"/>
              </a:rPr>
              <a:t> | j in r where </a:t>
            </a:r>
            <a:r>
              <a:rPr b="1" lang="en-US" sz="1800" spc="-1" strike="noStrike">
                <a:solidFill>
                  <a:srgbClr val="000000"/>
                </a:solidFill>
                <a:latin typeface="Courier New"/>
                <a:ea typeface="DejaVu Sans"/>
              </a:rPr>
              <a:t>fix(last_name[j])</a:t>
            </a: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 i</a:t>
            </a:r>
            <a:r>
              <a:rPr b="0" lang="en-US" sz="1800" spc="-1" strike="noStrike">
                <a:solidFill>
                  <a:srgbClr val="000000"/>
                </a:solidFill>
                <a:latin typeface="Courier New"/>
                <a:ea typeface="DejaVu Sans"/>
              </a:rPr>
              <a:t>][1] ++ "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"(\(age[i]) yo)\n"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 in r</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p:txBody>
      </p:sp>
      <p:sp>
        <p:nvSpPr>
          <p:cNvPr id="36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Global constraints</a:t>
            </a:r>
            <a:endParaRPr b="0" lang="en-US" sz="6000" spc="-1" strike="noStrike">
              <a:latin typeface="Arial"/>
            </a:endParaRPr>
          </a:p>
        </p:txBody>
      </p:sp>
      <p:sp>
        <p:nvSpPr>
          <p:cNvPr id="37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Special designed algorithm for common constraints.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all_different</a:t>
            </a:r>
            <a:r>
              <a:rPr b="0" lang="en-US" sz="3200" spc="-1" strike="noStrike">
                <a:solidFill>
                  <a:srgbClr val="000000"/>
                </a:solidFill>
                <a:latin typeface="Noto Sans Regular"/>
                <a:ea typeface="DejaVu Sans"/>
              </a:rPr>
              <a:t>: all values must be distinct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element</a:t>
            </a:r>
            <a:r>
              <a:rPr b="0" lang="en-US" sz="3200" spc="-1" strike="noStrike">
                <a:solidFill>
                  <a:srgbClr val="000000"/>
                </a:solidFill>
                <a:latin typeface="Noto Sans Regular"/>
                <a:ea typeface="DejaVu Sans"/>
              </a:rPr>
              <a:t>: decision variables as indices in an array (as z=x[y])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increasing</a:t>
            </a:r>
            <a:r>
              <a:rPr b="0" lang="en-US" sz="3200" spc="-1" strike="noStrike">
                <a:solidFill>
                  <a:srgbClr val="000000"/>
                </a:solidFill>
                <a:latin typeface="Noto Sans Regular"/>
                <a:ea typeface="DejaVu Sans"/>
              </a:rPr>
              <a:t>: ordered values, symmetry breaking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global_cardinality</a:t>
            </a:r>
            <a:r>
              <a:rPr b="0" lang="en-US" sz="3200" spc="-1" strike="noStrike">
                <a:solidFill>
                  <a:srgbClr val="000000"/>
                </a:solidFill>
                <a:latin typeface="Noto Sans Regular"/>
                <a:ea typeface="DejaVu Sans"/>
              </a:rPr>
              <a:t>: counting the occurrence of values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cumulative</a:t>
            </a:r>
            <a:r>
              <a:rPr b="0" lang="en-US" sz="3200" spc="-1" strike="noStrike">
                <a:solidFill>
                  <a:srgbClr val="000000"/>
                </a:solidFill>
                <a:latin typeface="Noto Sans Regular"/>
                <a:ea typeface="DejaVu Sans"/>
              </a:rPr>
              <a:t>: scheduling</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regular</a:t>
            </a:r>
            <a:r>
              <a:rPr b="0" lang="en-US" sz="3200" spc="-1" strike="noStrike">
                <a:solidFill>
                  <a:srgbClr val="000000"/>
                </a:solidFill>
                <a:latin typeface="Noto Sans Regular"/>
                <a:ea typeface="DejaVu Sans"/>
              </a:rPr>
              <a:t>: automata / regular expression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Courier New"/>
                <a:ea typeface="DejaVu Sans"/>
              </a:rPr>
              <a:t>table</a:t>
            </a:r>
            <a:r>
              <a:rPr b="0" lang="en-US" sz="3200" spc="-1" strike="noStrike">
                <a:solidFill>
                  <a:srgbClr val="000000"/>
                </a:solidFill>
                <a:latin typeface="Noto Sans Regular"/>
                <a:ea typeface="DejaVu Sans"/>
              </a:rPr>
              <a:t>: allow only certain combinations of decision variables</a:t>
            </a:r>
            <a:endParaRPr b="0" lang="en-US" sz="3200" spc="-1" strike="noStrike">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Divisible by 1 to 9</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Predicates</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372"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Divisible by 1 to 9</a:t>
            </a:r>
            <a:endParaRPr b="0" lang="en-US" sz="6000" spc="-1" strike="noStrike">
              <a:latin typeface="Arial"/>
            </a:endParaRPr>
          </a:p>
        </p:txBody>
      </p:sp>
      <p:sp>
        <p:nvSpPr>
          <p:cNvPr id="37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Find a 10 digit number that uses each of the digits 0 to 9 exactly once and where the number formed by the first n digits of the number is divisible by 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(Source: Classic, via MindYourDecisions) </a:t>
            </a:r>
            <a:endParaRPr b="0" lang="en-US" sz="3200" spc="-1" strike="noStrike">
              <a:latin typeface="Arial"/>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Divisible by 1 to 9</a:t>
            </a:r>
            <a:endParaRPr b="0" lang="en-US" sz="6000" spc="-1" strike="noStrike">
              <a:latin typeface="Arial"/>
            </a:endParaRPr>
          </a:p>
        </p:txBody>
      </p:sp>
      <p:sp>
        <p:nvSpPr>
          <p:cNvPr id="376"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Let A, B, C, D, E, F, G, H, I, J be 10 different digits (with domains 0..9). Then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mod 1 = 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AB mod 2 = 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ABCDEFGHI mod 9 = 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ABCDEFGHIJ mod 10 = 0</a:t>
            </a:r>
            <a:br/>
            <a:endParaRPr b="0" lang="en-US" sz="3200" spc="-1" strike="noStrike">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Divisible by 1 to 9</a:t>
            </a:r>
            <a:endParaRPr b="0" lang="en-US" sz="6000" spc="-1" strike="noStrike">
              <a:latin typeface="Arial"/>
            </a:endParaRPr>
          </a:p>
        </p:txBody>
      </p:sp>
      <p:sp>
        <p:nvSpPr>
          <p:cNvPr id="378"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One approach would be the approach we used in SEND+MORE=MONEY:</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mod 1 = 0 /\</a:t>
            </a:r>
            <a:br/>
            <a:r>
              <a:rPr b="0" lang="en-US" sz="3200" spc="-1" strike="noStrike">
                <a:solidFill>
                  <a:srgbClr val="000000"/>
                </a:solidFill>
                <a:latin typeface="Noto Sans Regular"/>
                <a:ea typeface="DejaVu Sans"/>
              </a:rPr>
              <a:t>(A*10 + B) mod 2 = 0 /\</a:t>
            </a:r>
            <a:br/>
            <a:r>
              <a:rPr b="0" lang="en-US" sz="3200" spc="-1" strike="noStrike">
                <a:solidFill>
                  <a:srgbClr val="000000"/>
                </a:solidFill>
                <a:latin typeface="Noto Sans Regular"/>
                <a:ea typeface="DejaVu Sans"/>
              </a:rPr>
              <a:t>...</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 B* … + C* … + J) mod 10 = 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But that’s no fun. Let’s automate this using a predicate.</a:t>
            </a:r>
            <a:endParaRPr b="0" lang="en-US" sz="32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599040" y="301320"/>
            <a:ext cx="10795680" cy="1259280"/>
          </a:xfrm>
          <a:prstGeom prst="rect">
            <a:avLst/>
          </a:prstGeom>
          <a:noFill/>
          <a:ln>
            <a:noFill/>
          </a:ln>
        </p:spPr>
        <p:style>
          <a:lnRef idx="0"/>
          <a:fillRef idx="0"/>
          <a:effectRef idx="0"/>
          <a:fontRef idx="minor"/>
        </p:style>
        <p:txBody>
          <a:bodyPr lIns="0" rIns="0" tIns="0" bIns="0" anchor="ctr">
            <a:normAutofit/>
          </a:bodyPr>
          <a:p>
            <a:r>
              <a:rPr b="0" lang="en-US" sz="6000" spc="-1" strike="noStrike">
                <a:solidFill>
                  <a:srgbClr val="ffffff"/>
                </a:solidFill>
                <a:latin typeface="Noto Sans Light"/>
                <a:ea typeface="DejaVu Sans"/>
              </a:rPr>
              <a:t>The Picat book (2015)</a:t>
            </a:r>
            <a:endParaRPr b="0" lang="en-US" sz="6000" spc="-1" strike="noStrike">
              <a:latin typeface="Arial"/>
            </a:endParaRPr>
          </a:p>
        </p:txBody>
      </p:sp>
      <p:sp>
        <p:nvSpPr>
          <p:cNvPr id="177" name="CustomShape 2"/>
          <p:cNvSpPr/>
          <p:nvPr/>
        </p:nvSpPr>
        <p:spPr>
          <a:xfrm>
            <a:off x="599040" y="1828800"/>
            <a:ext cx="10828080" cy="5392080"/>
          </a:xfrm>
          <a:prstGeom prst="rect">
            <a:avLst/>
          </a:prstGeom>
          <a:noFill/>
          <a:ln>
            <a:noFill/>
          </a:ln>
        </p:spPr>
        <p:style>
          <a:lnRef idx="0"/>
          <a:fillRef idx="0"/>
          <a:effectRef idx="0"/>
          <a:fontRef idx="minor"/>
        </p:style>
      </p:sp>
      <p:pic>
        <p:nvPicPr>
          <p:cNvPr id="178" name="" descr=""/>
          <p:cNvPicPr/>
          <p:nvPr/>
        </p:nvPicPr>
        <p:blipFill>
          <a:blip r:embed="rId1"/>
          <a:stretch/>
        </p:blipFill>
        <p:spPr>
          <a:xfrm>
            <a:off x="1307520" y="1859040"/>
            <a:ext cx="3630240" cy="5456160"/>
          </a:xfrm>
          <a:prstGeom prst="rect">
            <a:avLst/>
          </a:prstGeom>
          <a:ln>
            <a:noFill/>
          </a:ln>
        </p:spPr>
      </p:pic>
      <p:sp>
        <p:nvSpPr>
          <p:cNvPr id="179" name="TextShape 3"/>
          <p:cNvSpPr txBox="1"/>
          <p:nvPr/>
        </p:nvSpPr>
        <p:spPr>
          <a:xfrm>
            <a:off x="5303520" y="1854360"/>
            <a:ext cx="6217920" cy="5527800"/>
          </a:xfrm>
          <a:prstGeom prst="rect">
            <a:avLst/>
          </a:prstGeom>
          <a:noFill/>
          <a:ln>
            <a:noFill/>
          </a:ln>
        </p:spPr>
        <p:txBody>
          <a:bodyPr lIns="90000" rIns="90000" tIns="45000" bIns="45000"/>
          <a:p>
            <a:r>
              <a:rPr b="0" lang="en-US" sz="2400" spc="-1" strike="noStrike">
                <a:latin typeface="Arial"/>
              </a:rPr>
              <a:t>Zhou, Kjellerstrand, Fruhman:</a:t>
            </a:r>
            <a:endParaRPr b="0" lang="en-US" sz="2400" spc="-1" strike="noStrike">
              <a:latin typeface="Arial"/>
            </a:endParaRPr>
          </a:p>
          <a:p>
            <a:r>
              <a:rPr b="0" lang="en-US" sz="2400" spc="-1" strike="noStrike">
                <a:latin typeface="Arial"/>
              </a:rPr>
              <a:t>Constraint Solving and Planning with Picat</a:t>
            </a:r>
            <a:endParaRPr b="0" lang="en-US" sz="2400" spc="-1" strike="noStrike">
              <a:latin typeface="Arial"/>
            </a:endParaRPr>
          </a:p>
          <a:p>
            <a:r>
              <a:rPr b="0" lang="en-US" sz="2400" spc="-1" strike="noStrike">
                <a:latin typeface="Arial"/>
              </a:rPr>
              <a:t>Springer (2015)</a:t>
            </a:r>
            <a:endParaRPr b="0" lang="en-US" sz="2400" spc="-1" strike="noStrike">
              <a:latin typeface="Arial"/>
            </a:endParaRPr>
          </a:p>
          <a:p>
            <a:endParaRPr b="0" lang="en-US" sz="2400" spc="-1" strike="noStrike">
              <a:latin typeface="Arial"/>
            </a:endParaRPr>
          </a:p>
          <a:p>
            <a:r>
              <a:rPr b="0" lang="en-US" sz="2400" spc="-1" strike="noStrike">
                <a:latin typeface="Arial"/>
                <a:hlinkClick r:id="rId2"/>
              </a:rPr>
              <a:t>http://picat-lang.org/picatbook2015.html</a:t>
            </a:r>
            <a:endParaRPr b="0" lang="en-US" sz="2400" spc="-1" strike="noStrike">
              <a:latin typeface="Arial"/>
            </a:endParaRPr>
          </a:p>
          <a:p>
            <a:endParaRPr b="0" lang="en-US" sz="2400" spc="-1" strike="noStrike">
              <a:latin typeface="Arial"/>
            </a:endParaRPr>
          </a:p>
          <a:p>
            <a:r>
              <a:rPr b="0" lang="en-US" sz="2400" spc="-1" strike="noStrike">
                <a:latin typeface="Arial"/>
              </a:rPr>
              <a:t>(Free PDF available)</a:t>
            </a:r>
            <a:endParaRPr b="0" lang="en-US" sz="2400" spc="-1" strike="noStrike">
              <a:latin typeface="Arial"/>
            </a:endParaRPr>
          </a:p>
          <a:p>
            <a:endParaRPr b="0" lang="en-US" sz="2400" spc="-1" strike="noStrike">
              <a:latin typeface="Arial"/>
            </a:endParaRPr>
          </a:p>
          <a:p>
            <a:r>
              <a:rPr b="0" lang="en-US" sz="2400" spc="-1" strike="noStrike">
                <a:latin typeface="Arial"/>
              </a:rPr>
              <a:t>Especially the chapters on CP:</a:t>
            </a:r>
            <a:endParaRPr b="0" lang="en-US" sz="2400" spc="-1" strike="noStrike">
              <a:latin typeface="Arial"/>
            </a:endParaRPr>
          </a:p>
          <a:p>
            <a:r>
              <a:rPr b="0" lang="en-US" sz="2400" spc="-1" strike="noStrike">
                <a:latin typeface="Arial"/>
              </a:rPr>
              <a:t>- 2. Basic Constraint Modeling </a:t>
            </a:r>
            <a:endParaRPr b="0" lang="en-US" sz="2400" spc="-1" strike="noStrike">
              <a:latin typeface="Arial"/>
            </a:endParaRPr>
          </a:p>
          <a:p>
            <a:r>
              <a:rPr b="0" lang="en-US" sz="2400" spc="-1" strike="noStrike">
                <a:latin typeface="Arial"/>
              </a:rPr>
              <a:t>- 3. Advanced Constraint Modeling</a:t>
            </a:r>
            <a:endParaRPr b="0" lang="en-US" sz="2400" spc="-1" strike="noStrike">
              <a:latin typeface="Arial"/>
            </a:endParaRPr>
          </a:p>
          <a:p>
            <a:endParaRPr b="0" lang="en-US" sz="2400" spc="-1" strike="noStrike">
              <a:latin typeface="Arial"/>
            </a:endParaRPr>
          </a:p>
          <a:p>
            <a:endParaRPr b="0" lang="en-US" sz="2400" spc="-1" strike="noStrike">
              <a:latin typeface="Arial"/>
            </a:endParaRPr>
          </a:p>
          <a:p>
            <a:endParaRPr b="0" lang="en-US" sz="2400" spc="-1" strike="noStrike">
              <a:latin typeface="Arial"/>
            </a:endParaRPr>
          </a:p>
          <a:p>
            <a:r>
              <a:rPr b="0" lang="en-US" sz="2400" spc="-1" strike="noStrike">
                <a:latin typeface="Arial"/>
              </a:rPr>
              <a:t>My Picat page: http://hakank.org/picat/</a:t>
            </a:r>
            <a:endParaRPr b="0" lang="en-US" sz="2400" spc="-1" strike="noStrike">
              <a:latin typeface="Arial"/>
            </a:endParaRPr>
          </a:p>
          <a:p>
            <a:endParaRPr b="0" lang="en-US" sz="2400" spc="-1" strike="noStrike">
              <a:latin typeface="Arial"/>
            </a:endParaRPr>
          </a:p>
        </p:txBody>
      </p:sp>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Divisible by 1 to 9: Predicate to_num</a:t>
            </a:r>
            <a:endParaRPr b="0" lang="en-US" sz="2400" spc="-1" strike="noStrike">
              <a:latin typeface="Arial"/>
            </a:endParaRPr>
          </a:p>
        </p:txBody>
      </p:sp>
      <p:sp>
        <p:nvSpPr>
          <p:cNvPr id="38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to_num(a, n, base)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Ensure that the digits in array `a` corresponds to the number `n`,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 base `base`.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Both `a` and/or `n` can be decision variables.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`base` is fixed</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Example: to_num([1,2,3], 123, 10).</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predicate</a:t>
            </a:r>
            <a:r>
              <a:rPr b="0" lang="en-US" sz="1800" spc="-1" strike="noStrike">
                <a:solidFill>
                  <a:srgbClr val="000000"/>
                </a:solidFill>
                <a:latin typeface="Courier New"/>
                <a:ea typeface="DejaVu Sans"/>
              </a:rPr>
              <a:t> to_num(array[int] of var int: </a:t>
            </a:r>
            <a:r>
              <a:rPr b="1" lang="en-US" sz="1800" spc="-1" strike="noStrike">
                <a:solidFill>
                  <a:srgbClr val="000000"/>
                </a:solidFill>
                <a:latin typeface="Courier New"/>
                <a:ea typeface="DejaVu Sans"/>
              </a:rPr>
              <a:t>a</a:t>
            </a:r>
            <a:r>
              <a:rPr b="0" lang="en-US" sz="1800" spc="-1" strike="noStrike">
                <a:solidFill>
                  <a:srgbClr val="000000"/>
                </a:solidFill>
                <a:latin typeface="Courier New"/>
                <a:ea typeface="DejaVu Sans"/>
              </a:rPr>
              <a:t>, var int: </a:t>
            </a:r>
            <a:r>
              <a:rPr b="1" lang="en-US" sz="1800" spc="-1" strike="noStrike">
                <a:solidFill>
                  <a:srgbClr val="000000"/>
                </a:solidFill>
                <a:latin typeface="Courier New"/>
                <a:ea typeface="DejaVu Sans"/>
              </a:rPr>
              <a:t>n</a:t>
            </a:r>
            <a:r>
              <a:rPr b="0" lang="en-US" sz="1800" spc="-1" strike="noStrike">
                <a:solidFill>
                  <a:srgbClr val="000000"/>
                </a:solidFill>
                <a:latin typeface="Courier New"/>
                <a:ea typeface="DejaVu Sans"/>
              </a:rPr>
              <a:t>, int: </a:t>
            </a:r>
            <a:r>
              <a:rPr b="1" lang="en-US" sz="1800" spc="-1" strike="noStrike">
                <a:solidFill>
                  <a:srgbClr val="000000"/>
                </a:solidFill>
                <a:latin typeface="Courier New"/>
                <a:ea typeface="DejaVu Sans"/>
              </a:rPr>
              <a:t>base</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let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int: len = length(a)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 = sum(i in 1..len) ( base^(len-i) * a[i]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8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Divisible by 1 to 9: Parameters, decision variables</a:t>
            </a:r>
            <a:endParaRPr b="0" lang="en-US" sz="2400" spc="-1" strike="noStrike">
              <a:latin typeface="Arial"/>
            </a:endParaRPr>
          </a:p>
        </p:txBody>
      </p:sp>
      <p:sp>
        <p:nvSpPr>
          <p:cNvPr id="38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int: base;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base;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m = ceil(pow(n,base))-1;   % 999999999 for base 10: 10^10-1</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0..n-1: x;   % the digits: 0..9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0..m: t;     % the numbers. t[n] contains the answer</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base = 10;</a:t>
            </a:r>
            <a:endParaRPr b="0" lang="en-US" sz="1800" spc="-1" strike="noStrike">
              <a:latin typeface="Arial"/>
            </a:endParaRPr>
          </a:p>
        </p:txBody>
      </p:sp>
      <p:sp>
        <p:nvSpPr>
          <p:cNvPr id="38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Divisible by 1 to 9: Constraints</a:t>
            </a:r>
            <a:endParaRPr b="0" lang="en-US" sz="2400" spc="-1" strike="noStrike">
              <a:latin typeface="Arial"/>
            </a:endParaRPr>
          </a:p>
        </p:txBody>
      </p:sp>
      <p:sp>
        <p:nvSpPr>
          <p:cNvPr id="38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all_different(x)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ensure that x[1..1] is divisible by 1</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ensure that x[1..2] is divisible by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ensure that x[1..9] is divisible by 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ensure that x[1..10] is divisible by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1..n)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t[i] corresponds to the number for x[1..i]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to_num(x[1..i], t[i], base)</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t[i] </a:t>
            </a:r>
            <a:r>
              <a:rPr b="1" lang="en-US" sz="1800" spc="-1" strike="noStrike">
                <a:solidFill>
                  <a:srgbClr val="000000"/>
                </a:solidFill>
                <a:latin typeface="Courier New"/>
                <a:ea typeface="DejaVu Sans"/>
              </a:rPr>
              <a:t>mod</a:t>
            </a:r>
            <a:r>
              <a:rPr b="0" lang="en-US" sz="1800" spc="-1" strike="noStrike">
                <a:solidFill>
                  <a:srgbClr val="000000"/>
                </a:solidFill>
                <a:latin typeface="Courier New"/>
                <a:ea typeface="DejaVu Sans"/>
              </a:rPr>
              <a:t> i = 0 % divisibility</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p:txBody>
      </p:sp>
      <p:sp>
        <p:nvSpPr>
          <p:cNvPr id="38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Divisible by 1 to 9: Solution</a:t>
            </a:r>
            <a:endParaRPr b="0" lang="en-US" sz="2400" spc="-1" strike="noStrike">
              <a:latin typeface="Arial"/>
            </a:endParaRPr>
          </a:p>
        </p:txBody>
      </p:sp>
      <p:sp>
        <p:nvSpPr>
          <p:cNvPr id="38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base: 10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[3, 8, 1, 6, 5, 4, 7, 2, 9,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 [3, 38, 381, 3816, 38165, 381654, 3816547, 38165472, 381654729, </a:t>
            </a:r>
            <a:r>
              <a:rPr b="1" lang="en-US" sz="1800" spc="-1" strike="noStrike">
                <a:solidFill>
                  <a:srgbClr val="000000"/>
                </a:solidFill>
                <a:latin typeface="Courier New"/>
                <a:ea typeface="DejaVu Sans"/>
              </a:rPr>
              <a:t>3816547290</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Another base: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base: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[5, 2, 3, 4, 7, 6, 1, 0] % ← base 8 digits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 [5, 42, 339, 2716, 21735, 173886, 1391089, 11128712]  % ← base 10 numbers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base: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[3, 2, 5, 4, 1, 6, 7,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 [3, 26, 213, 1708, 13665, 109326, 874615, 6996920]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base: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x: [5, 6, 7, 4, 3, 2, 1,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t: [5, 46, 375, 3004, 24035, 192282, 1538257, 12306056]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9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Furniture moving</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The “serious example”</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Scheduling</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392"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Furniture moving</a:t>
            </a:r>
            <a:endParaRPr b="0" lang="en-US" sz="6000" spc="-1" strike="noStrike">
              <a:latin typeface="Arial"/>
            </a:endParaRPr>
          </a:p>
        </p:txBody>
      </p:sp>
      <p:sp>
        <p:nvSpPr>
          <p:cNvPr id="394"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Requirements</a:t>
            </a:r>
            <a:br/>
            <a:r>
              <a:rPr b="0" lang="en-US" sz="3200" spc="-1" strike="noStrike">
                <a:solidFill>
                  <a:srgbClr val="000000"/>
                </a:solidFill>
                <a:latin typeface="Noto Sans Regular"/>
                <a:ea typeface="DejaVu Sans"/>
              </a:rPr>
              <a:t>- Piano: 3 persons, 30 min</a:t>
            </a:r>
            <a:br/>
            <a:r>
              <a:rPr b="0" lang="en-US" sz="3200" spc="-1" strike="noStrike">
                <a:solidFill>
                  <a:srgbClr val="000000"/>
                </a:solidFill>
                <a:latin typeface="Noto Sans Regular"/>
                <a:ea typeface="DejaVu Sans"/>
              </a:rPr>
              <a:t>- Chair: 1 person, 10 min</a:t>
            </a:r>
            <a:br/>
            <a:r>
              <a:rPr b="0" lang="en-US" sz="3200" spc="-1" strike="noStrike">
                <a:solidFill>
                  <a:srgbClr val="000000"/>
                </a:solidFill>
                <a:latin typeface="Noto Sans Regular"/>
                <a:ea typeface="DejaVu Sans"/>
              </a:rPr>
              <a:t>- Bed: 3 persons, 15 min</a:t>
            </a:r>
            <a:br/>
            <a:r>
              <a:rPr b="0" lang="en-US" sz="3200" spc="-1" strike="noStrike">
                <a:solidFill>
                  <a:srgbClr val="000000"/>
                </a:solidFill>
                <a:latin typeface="Noto Sans Regular"/>
                <a:ea typeface="DejaVu Sans"/>
              </a:rPr>
              <a:t>- Table: 2 persons, 15 min</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Precedence constraint: The bed must be moved before the piano</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(From Marriott &amp; Stuckey: “Programming with constraints”, 1998)</a:t>
            </a:r>
            <a:endParaRPr b="0" lang="en-US" sz="3200" spc="-1" strike="noStrike">
              <a:latin typeface="Arial"/>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Furniture moving: Variables and data</a:t>
            </a:r>
            <a:endParaRPr b="0" lang="en-US" sz="2400" spc="-1" strike="noStrike">
              <a:latin typeface="Arial"/>
            </a:endParaRPr>
          </a:p>
        </p:txBody>
      </p:sp>
      <p:sp>
        <p:nvSpPr>
          <p:cNvPr id="39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enum Furnitures = {Piano, Chair, Bed, Table};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n; % number of things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upper_limit;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durations;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int: resources;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string: names;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0..upper_limit: start_times;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array[1..n] of var 0..upper_limit*2: end_times;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0..100: num_persons;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var 0..100: end_time;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data</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 = 4;</a:t>
            </a:r>
            <a:br/>
            <a:r>
              <a:rPr b="0" lang="en-US" sz="1800" spc="-1" strike="noStrike">
                <a:solidFill>
                  <a:srgbClr val="000000"/>
                </a:solidFill>
                <a:latin typeface="Courier New"/>
                <a:ea typeface="DejaVu Sans"/>
              </a:rPr>
              <a:t>upper_limit = 160;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durations = [30,10,15,15];</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resources = [3,1,3,2];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names     = ["Piano","Chair","Bed","Table"];</a:t>
            </a:r>
            <a:endParaRPr b="0" lang="en-US" sz="1800" spc="-1" strike="noStrike">
              <a:latin typeface="Arial"/>
            </a:endParaRPr>
          </a:p>
          <a:p>
            <a:pPr>
              <a:lnSpc>
                <a:spcPct val="93000"/>
              </a:lnSpc>
            </a:pPr>
            <a:b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39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Furniture moving: Constraints</a:t>
            </a:r>
            <a:endParaRPr b="0" lang="en-US" sz="2400" spc="-1" strike="noStrike">
              <a:latin typeface="Arial"/>
            </a:endParaRPr>
          </a:p>
        </p:txBody>
      </p:sp>
      <p:sp>
        <p:nvSpPr>
          <p:cNvPr id="399"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cumulative(start_times,durations,required_resources,max_resource)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cumulative(start_times, durations, resources, num_persons)</a:t>
            </a:r>
            <a:b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calculate end time for each task</a:t>
            </a:r>
            <a:br/>
            <a:r>
              <a:rPr b="0" lang="en-US" sz="1800" spc="-1" strike="noStrike">
                <a:solidFill>
                  <a:srgbClr val="000000"/>
                </a:solidFill>
                <a:latin typeface="Courier New"/>
                <a:ea typeface="DejaVu Sans"/>
              </a:rPr>
              <a:t>   forall(i in 1..n) (end_times[i] = start_times[i] + durations[i])</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first job starts at time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min(start_times) = 0</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end_time = max(end_times)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move the bed before the piano</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end_times[Bed] &lt; start_times[Piano]</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max number of people</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num_persons &lt;=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p:txBody>
      </p:sp>
      <p:sp>
        <p:nvSpPr>
          <p:cNvPr id="400"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Furniture moving: (multi) objective and output</a:t>
            </a:r>
            <a:endParaRPr b="0" lang="en-US" sz="2400" spc="-1" strike="noStrike">
              <a:latin typeface="Arial"/>
            </a:endParaRPr>
          </a:p>
        </p:txBody>
      </p:sp>
      <p:sp>
        <p:nvSpPr>
          <p:cNvPr id="402"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minimize num_persons * end_time; % multi-objective</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"num_persons: \(num_persons)\n”,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"resources  : \(resources)\n",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"start_times: \(start_times)\n",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"durations  : \(durations)\n",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"end_times  : \(end_times)\n",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"end_time   : \(end_time)\n",</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show_gantt(start_times,durations,names)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03"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Furniture moving: Solution for minimize num_persons*end_time</a:t>
            </a:r>
            <a:endParaRPr b="0" lang="en-US" sz="2400" spc="-1" strike="noStrike">
              <a:latin typeface="Arial"/>
            </a:endParaRPr>
          </a:p>
        </p:txBody>
      </p:sp>
      <p:sp>
        <p:nvSpPr>
          <p:cNvPr id="405" name="CustomShape 2"/>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406" name="" descr=""/>
          <p:cNvPicPr/>
          <p:nvPr/>
        </p:nvPicPr>
        <p:blipFill>
          <a:blip r:embed="rId1"/>
          <a:stretch/>
        </p:blipFill>
        <p:spPr>
          <a:xfrm>
            <a:off x="1252080" y="1828800"/>
            <a:ext cx="10634400" cy="32918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Combinatorial puzzles</a:t>
            </a:r>
            <a:endParaRPr b="0" lang="en-US" sz="4000" spc="-1" strike="noStrike">
              <a:latin typeface="Arial"/>
            </a:endParaRPr>
          </a:p>
        </p:txBody>
      </p:sp>
      <p:sp>
        <p:nvSpPr>
          <p:cNvPr id="181"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Nonogram</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Regular constraint</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408"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Nonogram</a:t>
            </a:r>
            <a:endParaRPr b="0" lang="en-US" sz="6000" spc="-1" strike="noStrike">
              <a:latin typeface="Arial"/>
            </a:endParaRPr>
          </a:p>
        </p:txBody>
      </p:sp>
      <p:sp>
        <p:nvSpPr>
          <p:cNvPr id="410"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https://www.csplib.org/Problems/prob012/</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A grid puzzle where the hints are the number of chunks of filled cells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hint “2 2” means that </a:t>
            </a:r>
            <a:br/>
            <a:r>
              <a:rPr b="0" lang="en-US" sz="3200" spc="-1" strike="noStrike">
                <a:solidFill>
                  <a:srgbClr val="000000"/>
                </a:solidFill>
                <a:latin typeface="Noto Sans Regular"/>
                <a:ea typeface="DejaVu Sans"/>
              </a:rPr>
              <a:t>there must be two cells filled,</a:t>
            </a:r>
            <a:br/>
            <a:r>
              <a:rPr b="0" lang="en-US" sz="3200" spc="-1" strike="noStrike">
                <a:solidFill>
                  <a:srgbClr val="000000"/>
                </a:solidFill>
                <a:latin typeface="Noto Sans Regular"/>
                <a:ea typeface="DejaVu Sans"/>
              </a:rPr>
              <a:t>followed by at least </a:t>
            </a:r>
            <a:br/>
            <a:r>
              <a:rPr b="0" lang="en-US" sz="3200" spc="-1" strike="noStrike">
                <a:solidFill>
                  <a:srgbClr val="000000"/>
                </a:solidFill>
                <a:latin typeface="Noto Sans Regular"/>
                <a:ea typeface="DejaVu Sans"/>
              </a:rPr>
              <a:t>one empty cell, followed by</a:t>
            </a:r>
            <a:br/>
            <a:r>
              <a:rPr b="0" lang="en-US" sz="3200" spc="-1" strike="noStrike">
                <a:solidFill>
                  <a:srgbClr val="000000"/>
                </a:solidFill>
                <a:latin typeface="Noto Sans Regular"/>
                <a:ea typeface="DejaVu Sans"/>
              </a:rPr>
              <a:t>two filled cells.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pic>
        <p:nvPicPr>
          <p:cNvPr id="411" name="" descr=""/>
          <p:cNvPicPr/>
          <p:nvPr/>
        </p:nvPicPr>
        <p:blipFill>
          <a:blip r:embed="rId1"/>
          <a:stretch/>
        </p:blipFill>
        <p:spPr>
          <a:xfrm>
            <a:off x="7701480" y="3175200"/>
            <a:ext cx="2997000" cy="3682800"/>
          </a:xfrm>
          <a:prstGeom prst="rect">
            <a:avLst/>
          </a:prstGeom>
          <a:ln>
            <a:noFill/>
          </a:ln>
        </p:spPr>
      </p:pic>
      <p:sp>
        <p:nvSpPr>
          <p:cNvPr id="412" name="TextShape 3"/>
          <p:cNvSpPr txBox="1"/>
          <p:nvPr/>
        </p:nvSpPr>
        <p:spPr>
          <a:xfrm>
            <a:off x="8263800" y="6949440"/>
            <a:ext cx="2160360" cy="346320"/>
          </a:xfrm>
          <a:prstGeom prst="rect">
            <a:avLst/>
          </a:prstGeom>
          <a:noFill/>
          <a:ln>
            <a:noFill/>
          </a:ln>
        </p:spPr>
        <p:txBody>
          <a:bodyPr lIns="90000" rIns="90000" tIns="45000" bIns="45000"/>
          <a:p>
            <a:r>
              <a:rPr b="1" lang="en-US" sz="1800" spc="-1" strike="noStrike">
                <a:latin typeface="Arial"/>
              </a:rPr>
              <a:t>Source: Wikipedia</a:t>
            </a:r>
            <a:endParaRPr b="0" lang="en-US" sz="1800" spc="-1" strike="noStrike">
              <a:latin typeface="Arial"/>
            </a:endParaRPr>
          </a:p>
        </p:txBody>
      </p:sp>
      <p:sp>
        <p:nvSpPr>
          <p:cNvPr id="413" name="CustomShape 4"/>
          <p:cNvSpPr/>
          <p:nvPr/>
        </p:nvSpPr>
        <p:spPr>
          <a:xfrm>
            <a:off x="6675120" y="5029200"/>
            <a:ext cx="914400" cy="182880"/>
          </a:xfrm>
          <a:custGeom>
            <a:avLst/>
            <a:gdLst/>
            <a:ahLst/>
            <a:rect l="0" t="0" r="r" b="b"/>
            <a:pathLst>
              <a:path w="2542" h="510">
                <a:moveTo>
                  <a:pt x="0" y="127"/>
                </a:moveTo>
                <a:lnTo>
                  <a:pt x="1905" y="127"/>
                </a:lnTo>
                <a:lnTo>
                  <a:pt x="1905" y="0"/>
                </a:lnTo>
                <a:lnTo>
                  <a:pt x="2541" y="254"/>
                </a:lnTo>
                <a:lnTo>
                  <a:pt x="1905" y="509"/>
                </a:lnTo>
                <a:lnTo>
                  <a:pt x="1905" y="381"/>
                </a:lnTo>
                <a:lnTo>
                  <a:pt x="0" y="381"/>
                </a:lnTo>
                <a:lnTo>
                  <a:pt x="0" y="127"/>
                </a:lnTo>
              </a:path>
            </a:pathLst>
          </a:custGeom>
          <a:solidFill>
            <a:srgbClr val="729fcf"/>
          </a:solidFill>
          <a:ln>
            <a:solidFill>
              <a:srgbClr val="3465a4"/>
            </a:solidFill>
          </a:ln>
        </p:spPr>
        <p:style>
          <a:lnRef idx="0"/>
          <a:fillRef idx="0"/>
          <a:effectRef idx="0"/>
          <a:fontRef idx="minor"/>
        </p:style>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Nonogram - regexes</a:t>
            </a:r>
            <a:endParaRPr b="0" lang="en-US" sz="6000" spc="-1" strike="noStrike">
              <a:latin typeface="Arial"/>
            </a:endParaRPr>
          </a:p>
        </p:txBody>
      </p:sp>
      <p:sp>
        <p:nvSpPr>
          <p:cNvPr id="415"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Regular expressions to the rescue!</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We model this as a grid of 0s (empty cells) and 1s (filled cells).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hint “2 2” can then be translated to the regex</a:t>
            </a:r>
            <a:br/>
            <a:r>
              <a:rPr b="0" lang="en-US" sz="3200" spc="-1" strike="noStrike">
                <a:solidFill>
                  <a:srgbClr val="000000"/>
                </a:solidFill>
                <a:latin typeface="Noto Sans Regular"/>
                <a:ea typeface="DejaVu Sans"/>
              </a:rPr>
              <a:t>”0*110+110*”</a:t>
            </a:r>
            <a:br/>
            <a:r>
              <a:rPr b="0" lang="en-US" sz="3200" spc="-1" strike="noStrike">
                <a:solidFill>
                  <a:srgbClr val="000000"/>
                </a:solidFill>
                <a:latin typeface="Noto Sans Regular"/>
                <a:ea typeface="DejaVu Sans"/>
              </a:rPr>
              <a:t>or</a:t>
            </a:r>
            <a:br/>
            <a:r>
              <a:rPr b="0" lang="en-US" sz="3200" spc="-1" strike="noStrike">
                <a:solidFill>
                  <a:srgbClr val="000000"/>
                </a:solidFill>
                <a:latin typeface="Noto Sans Regular"/>
                <a:ea typeface="DejaVu Sans"/>
              </a:rPr>
              <a:t>”0*1{2}0+1{2}0*”</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The global constraint </a:t>
            </a:r>
            <a:r>
              <a:rPr b="0" lang="en-US" sz="3200" spc="-1" strike="noStrike">
                <a:solidFill>
                  <a:srgbClr val="000000"/>
                </a:solidFill>
                <a:latin typeface="Courier New"/>
                <a:ea typeface="DejaVu Sans"/>
              </a:rPr>
              <a:t>regular</a:t>
            </a:r>
            <a:r>
              <a:rPr b="0" lang="en-US" sz="3200" spc="-1" strike="noStrike">
                <a:solidFill>
                  <a:srgbClr val="000000"/>
                </a:solidFill>
                <a:latin typeface="Noto Sans Regular"/>
                <a:ea typeface="DejaVu Sans"/>
              </a:rPr>
              <a:t> supports this.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endParaRPr b="0" lang="en-US" sz="3200" spc="-1" strike="noStrike">
              <a:latin typeface="Arial"/>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Nonogram: Setup and output</a:t>
            </a:r>
            <a:endParaRPr b="0" lang="en-US" sz="2400" spc="-1" strike="noStrike">
              <a:latin typeface="Arial"/>
            </a:endParaRPr>
          </a:p>
        </p:txBody>
      </p:sp>
      <p:sp>
        <p:nvSpPr>
          <p:cNvPr id="417"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include "globals.mzn"; </a:t>
            </a:r>
            <a:endParaRPr b="0" lang="en-US" sz="1800" spc="-1" strike="noStrike">
              <a:latin typeface="Arial"/>
            </a:endParaRPr>
          </a:p>
          <a:p>
            <a:pPr>
              <a:lnSpc>
                <a:spcPct val="93000"/>
              </a:lnSpc>
            </a:pPr>
            <a:br/>
            <a:r>
              <a:rPr b="0" lang="en-US" sz="1800" spc="-1" strike="noStrike">
                <a:solidFill>
                  <a:srgbClr val="000000"/>
                </a:solidFill>
                <a:latin typeface="Courier New"/>
                <a:ea typeface="DejaVu Sans"/>
              </a:rPr>
              <a:t>% Parameters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r; % number of rows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int: c; % number of columns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array[1..r] of string: rows; % row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array[1..c] of string: cols; % column hints</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Decision variables</a:t>
            </a:r>
            <a:endParaRPr b="0" lang="en-US" sz="1800" spc="-1" strike="noStrike">
              <a:latin typeface="Arial"/>
            </a:endParaRPr>
          </a:p>
          <a:p>
            <a:pPr>
              <a:lnSpc>
                <a:spcPct val="93000"/>
              </a:lnSpc>
            </a:pPr>
            <a:r>
              <a:rPr b="1" lang="en-US" sz="1800" spc="-1" strike="noStrike">
                <a:solidFill>
                  <a:srgbClr val="000000"/>
                </a:solidFill>
                <a:latin typeface="Courier New"/>
                <a:ea typeface="DejaVu Sans"/>
              </a:rPr>
              <a:t>array[1..r,1..c] of var 0..1: x;</a:t>
            </a:r>
            <a:r>
              <a:rPr b="0" lang="en-US" sz="1800" spc="-1" strike="noStrike">
                <a:solidFill>
                  <a:srgbClr val="000000"/>
                </a:solidFill>
                <a:latin typeface="Courier New"/>
                <a:ea typeface="DejaVu Sans"/>
              </a:rPr>
              <a:t> % 1: filled, 0: not filled</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solve satisfy;</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output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if j = 1 then "\n" else "" endif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if fix(x[i,j]) = 0 then " " else "#" endif</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i in 1..r, j in 1..c</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 [ "\n" ];</a:t>
            </a:r>
            <a:endParaRPr b="0" lang="en-US" sz="1800" spc="-1" strike="noStrike">
              <a:latin typeface="Arial"/>
            </a:endParaRPr>
          </a:p>
          <a:p>
            <a:pPr>
              <a:lnSpc>
                <a:spcPct val="93000"/>
              </a:lnSpc>
            </a:pP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18"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Nonogram: Problem instance (the “P” instance)</a:t>
            </a:r>
            <a:endParaRPr b="0" lang="en-US" sz="2400" spc="-1" strike="noStrike">
              <a:latin typeface="Arial"/>
            </a:endParaRPr>
          </a:p>
        </p:txBody>
      </p:sp>
      <p:sp>
        <p:nvSpPr>
          <p:cNvPr id="420"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r = 11; c = 8;</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rows = ["0+",                   %   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1{4} 0*",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1{6} 0*",           %   6</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"0* 1{2} 0+ 1{2} 0*"</a:t>
            </a:r>
            <a:r>
              <a:rPr b="0" lang="en-US" sz="1800" spc="-1" strike="noStrike">
                <a:solidFill>
                  <a:srgbClr val="000000"/>
                </a:solidFill>
                <a:latin typeface="Courier New"/>
                <a:ea typeface="DejaVu Sans"/>
              </a:rPr>
              <a:t>,   % </a:t>
            </a:r>
            <a:r>
              <a:rPr b="1" lang="en-US" sz="1800" spc="-1" strike="noStrike">
                <a:solidFill>
                  <a:srgbClr val="000000"/>
                </a:solidFill>
                <a:latin typeface="Courier New"/>
                <a:ea typeface="DejaVu Sans"/>
              </a:rPr>
              <a:t>2 2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0+ 1{2} 0*",   % 2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1{6} 0*",           %   6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1{4} 0*",           %   4</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   0</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cols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   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1{9} 0*",           %   9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1{9} 0*",           %   9</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0+ 1{2} 0*",   % 2 2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1{2} 0+ 1{2} 0*",   % 2 2</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1{4} 0*",           %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1{4} 0*",           %   4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"0+"];                  %   0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21"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Nonogram: Constraints</a:t>
            </a:r>
            <a:endParaRPr b="0" lang="en-US" sz="2400" spc="-1" strike="noStrike">
              <a:latin typeface="Arial"/>
            </a:endParaRPr>
          </a:p>
        </p:txBody>
      </p:sp>
      <p:sp>
        <p:nvSpPr>
          <p:cNvPr id="423"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constraint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Row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forall(i in 1..r)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regular</a:t>
            </a:r>
            <a:r>
              <a:rPr b="0" lang="en-US" sz="1800" spc="-1" strike="noStrike">
                <a:solidFill>
                  <a:srgbClr val="000000"/>
                </a:solidFill>
                <a:latin typeface="Courier New"/>
                <a:ea typeface="DejaVu Sans"/>
              </a:rPr>
              <a:t>([x[i,j] | j in 1..c], rows[i])</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br/>
            <a:r>
              <a:rPr b="0" lang="en-US" sz="1800" spc="-1" strike="noStrike">
                <a:solidFill>
                  <a:srgbClr val="000000"/>
                </a:solidFill>
                <a:latin typeface="Courier New"/>
                <a:ea typeface="DejaVu Sans"/>
              </a:rPr>
              <a:t>  % Column hints</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forall(j in 1..c)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1" lang="en-US" sz="1800" spc="-1" strike="noStrike">
                <a:solidFill>
                  <a:srgbClr val="000000"/>
                </a:solidFill>
                <a:latin typeface="Courier New"/>
                <a:ea typeface="DejaVu Sans"/>
              </a:rPr>
              <a:t>regular</a:t>
            </a:r>
            <a:r>
              <a:rPr b="0" lang="en-US" sz="1800" spc="-1" strike="noStrike">
                <a:solidFill>
                  <a:srgbClr val="000000"/>
                </a:solidFill>
                <a:latin typeface="Courier New"/>
                <a:ea typeface="DejaVu Sans"/>
              </a:rPr>
              <a:t>([x[i,j] | i in 1..r], cols[j])</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24"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1261800" y="757440"/>
            <a:ext cx="9684000" cy="62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2400" spc="-1" strike="noStrike">
                <a:solidFill>
                  <a:srgbClr val="000000"/>
                </a:solidFill>
                <a:latin typeface="Arial"/>
                <a:ea typeface="DejaVu Sans"/>
              </a:rPr>
              <a:t>Nonogram: Solution</a:t>
            </a:r>
            <a:endParaRPr b="0" lang="en-US" sz="2400" spc="-1" strike="noStrike">
              <a:latin typeface="Arial"/>
            </a:endParaRPr>
          </a:p>
        </p:txBody>
      </p:sp>
      <p:sp>
        <p:nvSpPr>
          <p:cNvPr id="426" name="CustomShape 2"/>
          <p:cNvSpPr/>
          <p:nvPr/>
        </p:nvSpPr>
        <p:spPr>
          <a:xfrm>
            <a:off x="1188720" y="1737360"/>
            <a:ext cx="10140840" cy="539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        </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r>
              <a:rPr b="0" lang="en-US" sz="1800" spc="-1" strike="noStrike">
                <a:solidFill>
                  <a:srgbClr val="000000"/>
                </a:solidFill>
                <a:latin typeface="Courier New"/>
                <a:ea typeface="DejaVu Sans"/>
              </a:rPr>
              <a:t>==========</a:t>
            </a: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a:p>
            <a:pPr>
              <a:lnSpc>
                <a:spcPct val="93000"/>
              </a:lnSpc>
            </a:pPr>
            <a:endParaRPr b="0" lang="en-US" sz="1800" spc="-1" strike="noStrike">
              <a:latin typeface="Arial"/>
            </a:endParaRPr>
          </a:p>
        </p:txBody>
      </p:sp>
      <p:sp>
        <p:nvSpPr>
          <p:cNvPr id="427" name="CustomShape 3"/>
          <p:cNvSpPr/>
          <p:nvPr/>
        </p:nvSpPr>
        <p:spPr>
          <a:xfrm>
            <a:off x="8443800" y="629640"/>
            <a:ext cx="219240" cy="40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Regular constraint</a:t>
            </a:r>
            <a:endParaRPr b="0" lang="en-US" sz="6000" spc="-1" strike="noStrike">
              <a:latin typeface="Arial"/>
            </a:endParaRPr>
          </a:p>
        </p:txBody>
      </p:sp>
      <p:sp>
        <p:nvSpPr>
          <p:cNvPr id="429"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regular/2 is a wrapper for the general regular/6 constraint: a constraint for an automaton</a:t>
            </a:r>
            <a:br/>
            <a:r>
              <a:rPr b="0" lang="en-US" sz="3200" spc="-1" strike="noStrike">
                <a:solidFill>
                  <a:srgbClr val="000000"/>
                </a:solidFill>
                <a:latin typeface="Courier New"/>
                <a:ea typeface="DejaVu Sans"/>
              </a:rPr>
              <a:t>regular(automaton, n_states, input_max, transition,initial_state,accepting_states)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Rostering, scheduling, sequencing, etc. </a:t>
            </a:r>
            <a:br/>
            <a:r>
              <a:rPr b="0" lang="en-US" sz="3200" spc="-1" strike="noStrike">
                <a:solidFill>
                  <a:srgbClr val="000000"/>
                </a:solidFill>
                <a:latin typeface="Noto Sans Regular"/>
                <a:ea typeface="DejaVu Sans"/>
              </a:rPr>
              <a:t>And Puzzles: pentonomies, the 3 jugs problem, etc</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My original Nonogram solver used this version of regular: quite hairy MiniZinc code to convert hints to automaton</a:t>
            </a:r>
            <a:endParaRPr b="0" lang="en-US" sz="3200" spc="-1" strike="noStrike">
              <a:latin typeface="Arial"/>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599040" y="121320"/>
            <a:ext cx="10795680" cy="1259280"/>
          </a:xfrm>
          <a:prstGeom prst="rect">
            <a:avLst/>
          </a:prstGeom>
          <a:noFill/>
          <a:ln>
            <a:noFill/>
          </a:ln>
        </p:spPr>
        <p:style>
          <a:lnRef idx="0"/>
          <a:fillRef idx="0"/>
          <a:effectRef idx="0"/>
          <a:fontRef idx="minor"/>
        </p:style>
        <p:txBody>
          <a:bodyPr lIns="0" rIns="0" tIns="0" bIns="0" anchor="b">
            <a:normAutofit/>
          </a:bodyPr>
          <a:p>
            <a:pPr>
              <a:lnSpc>
                <a:spcPct val="100000"/>
              </a:lnSpc>
            </a:pPr>
            <a:r>
              <a:rPr b="0" lang="en-US" sz="6000" spc="-1" strike="noStrike">
                <a:solidFill>
                  <a:srgbClr val="ffffff"/>
                </a:solidFill>
                <a:latin typeface="Noto Sans Light"/>
                <a:ea typeface="DejaVu Sans"/>
              </a:rPr>
              <a:t>Regular constraint</a:t>
            </a:r>
            <a:endParaRPr b="0" lang="en-US" sz="6000" spc="-1" strike="noStrike">
              <a:latin typeface="Arial"/>
            </a:endParaRPr>
          </a:p>
        </p:txBody>
      </p:sp>
      <p:sp>
        <p:nvSpPr>
          <p:cNvPr id="431" name="CustomShape 2"/>
          <p:cNvSpPr/>
          <p:nvPr/>
        </p:nvSpPr>
        <p:spPr>
          <a:xfrm>
            <a:off x="599040" y="1920240"/>
            <a:ext cx="10736640" cy="4660560"/>
          </a:xfrm>
          <a:prstGeom prst="rect">
            <a:avLst/>
          </a:prstGeom>
          <a:noFill/>
          <a:ln>
            <a:noFill/>
          </a:ln>
        </p:spPr>
        <p:style>
          <a:lnRef idx="0"/>
          <a:fillRef idx="0"/>
          <a:effectRef idx="0"/>
          <a:fontRef idx="minor"/>
        </p:style>
        <p:txBody>
          <a:bodyPr lIns="0" rIns="0" tIns="0" bIns="0">
            <a:normAutofit/>
          </a:bodyPr>
          <a:p>
            <a:pPr marL="432000" indent="-321120">
              <a:lnSpc>
                <a:spcPct val="100000"/>
              </a:lnSpc>
              <a:spcAft>
                <a:spcPts val="1409"/>
              </a:spcAft>
              <a:buClr>
                <a:srgbClr val="04617b"/>
              </a:buClr>
              <a:buSzPct val="45000"/>
              <a:buFont typeface="Wingdings" charset="2"/>
              <a:buChar char=""/>
            </a:pPr>
            <a:r>
              <a:rPr b="0" lang="en-US" sz="3200" spc="-1" strike="noStrike">
                <a:solidFill>
                  <a:srgbClr val="000000"/>
                </a:solidFill>
                <a:latin typeface="Noto Sans Regular"/>
                <a:ea typeface="DejaVu Sans"/>
              </a:rPr>
              <a:t>Simple automaton for nurse rostering shifts:</a:t>
            </a:r>
            <a:endParaRPr b="0" lang="en-US" sz="3200" spc="-1" strike="noStrike">
              <a:latin typeface="Arial"/>
            </a:endParaRPr>
          </a:p>
          <a:p>
            <a:pPr marL="432000" indent="-321120">
              <a:lnSpc>
                <a:spcPct val="100000"/>
              </a:lnSpc>
              <a:spcAft>
                <a:spcPts val="1409"/>
              </a:spcAft>
              <a:buClr>
                <a:srgbClr val="04617b"/>
              </a:buClr>
              <a:buSzPct val="45000"/>
              <a:buFont typeface="Wingdings" charset="2"/>
              <a:buChar char=""/>
            </a:pPr>
            <a:br/>
            <a:br/>
            <a:br/>
            <a:br/>
            <a:br/>
            <a:br/>
            <a:br/>
            <a:r>
              <a:rPr b="0" lang="en-US" sz="3200" spc="-1" strike="noStrike">
                <a:solidFill>
                  <a:srgbClr val="000000"/>
                </a:solidFill>
                <a:latin typeface="Noto Sans Regular"/>
                <a:ea typeface="DejaVu Sans"/>
              </a:rPr>
              <a:t>Shifts d:day, n:night, o:off   (From the MiniZinc Tutorial) </a:t>
            </a:r>
            <a:endParaRPr b="0" lang="en-US" sz="3200" spc="-1" strike="noStrike">
              <a:latin typeface="Arial"/>
            </a:endParaRPr>
          </a:p>
        </p:txBody>
      </p:sp>
      <p:pic>
        <p:nvPicPr>
          <p:cNvPr id="432" name="" descr=""/>
          <p:cNvPicPr/>
          <p:nvPr/>
        </p:nvPicPr>
        <p:blipFill>
          <a:blip r:embed="rId1"/>
          <a:stretch/>
        </p:blipFill>
        <p:spPr>
          <a:xfrm>
            <a:off x="2103120" y="2194560"/>
            <a:ext cx="3987360" cy="3566160"/>
          </a:xfrm>
          <a:prstGeom prst="rect">
            <a:avLst/>
          </a:prstGeom>
          <a:ln>
            <a:noFill/>
          </a:ln>
        </p:spPr>
      </p:pic>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599040" y="841320"/>
            <a:ext cx="10795680" cy="58489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4617b"/>
                </a:solidFill>
                <a:latin typeface="Noto Sans Black"/>
                <a:ea typeface="DejaVu Sans"/>
              </a:rPr>
              <a:t>Crossword</a:t>
            </a:r>
            <a:endParaRPr b="0" lang="en-US" sz="4000" spc="-1" strike="noStrike">
              <a:latin typeface="Arial"/>
            </a:endParaRPr>
          </a:p>
          <a:p>
            <a:pPr algn="ctr">
              <a:lnSpc>
                <a:spcPct val="100000"/>
              </a:lnSpc>
            </a:pPr>
            <a:r>
              <a:rPr b="1" lang="en-US" sz="4000" spc="-1" strike="noStrike">
                <a:solidFill>
                  <a:srgbClr val="04617b"/>
                </a:solidFill>
                <a:latin typeface="Noto Sans Black"/>
                <a:ea typeface="DejaVu Sans"/>
              </a:rPr>
              <a:t>Table constraint</a:t>
            </a:r>
            <a:endParaRPr b="0" lang="en-US" sz="4000" spc="-1" strike="noStrike">
              <a:latin typeface="Arial"/>
            </a:endParaRPr>
          </a:p>
          <a:p>
            <a:pPr algn="ctr">
              <a:lnSpc>
                <a:spcPct val="100000"/>
              </a:lnSpc>
            </a:pPr>
            <a:endParaRPr b="0" lang="en-US" sz="4000" spc="-1" strike="noStrike">
              <a:latin typeface="Arial"/>
            </a:endParaRPr>
          </a:p>
          <a:p>
            <a:pPr algn="ctr">
              <a:lnSpc>
                <a:spcPct val="100000"/>
              </a:lnSpc>
            </a:pPr>
            <a:endParaRPr b="0" lang="en-US" sz="4000" spc="-1" strike="noStrike">
              <a:latin typeface="Arial"/>
            </a:endParaRPr>
          </a:p>
        </p:txBody>
      </p:sp>
      <p:sp>
        <p:nvSpPr>
          <p:cNvPr id="434" name="CustomShape 2"/>
          <p:cNvSpPr/>
          <p:nvPr/>
        </p:nvSpPr>
        <p:spPr>
          <a:xfrm>
            <a:off x="3657600" y="-826200"/>
            <a:ext cx="69840" cy="394200"/>
          </a:xfrm>
          <a:prstGeom prst="rect">
            <a:avLst/>
          </a:prstGeom>
          <a:noFill/>
          <a:ln>
            <a:noFill/>
          </a:ln>
        </p:spPr>
        <p:style>
          <a:lnRef idx="0"/>
          <a:fillRef idx="0"/>
          <a:effectRef idx="0"/>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49150</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2023-04-07T08:18:23Z</dcterms:created>
  <dc:creator/>
  <dc:description/>
  <dc:language>en-US</dc:language>
  <cp:lastModifiedBy/>
  <dcterms:modified xsi:type="dcterms:W3CDTF">2023-10-02T17:26:31Z</dcterms:modified>
  <cp:revision>3412</cp:revision>
  <dc:subject/>
  <dc:title>Vivid</dc:title>
</cp:coreProperties>
</file>